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64" r:id="rId3"/>
    <p:sldId id="267" r:id="rId4"/>
    <p:sldId id="268" r:id="rId5"/>
    <p:sldId id="269" r:id="rId6"/>
    <p:sldId id="271" r:id="rId7"/>
    <p:sldId id="270" r:id="rId8"/>
    <p:sldId id="272" r:id="rId9"/>
    <p:sldId id="273" r:id="rId10"/>
    <p:sldId id="274" r:id="rId11"/>
    <p:sldId id="275" r:id="rId12"/>
    <p:sldId id="276" r:id="rId13"/>
    <p:sldId id="277" r:id="rId14"/>
    <p:sldId id="280" r:id="rId15"/>
    <p:sldId id="281" r:id="rId16"/>
    <p:sldId id="283" r:id="rId17"/>
    <p:sldId id="284" r:id="rId18"/>
    <p:sldId id="282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4" r:id="rId28"/>
    <p:sldId id="293" r:id="rId29"/>
    <p:sldId id="295" r:id="rId30"/>
    <p:sldId id="296" r:id="rId31"/>
    <p:sldId id="297" r:id="rId32"/>
    <p:sldId id="298" r:id="rId33"/>
    <p:sldId id="300" r:id="rId34"/>
    <p:sldId id="299" r:id="rId35"/>
    <p:sldId id="301" r:id="rId36"/>
    <p:sldId id="302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66A"/>
    <a:srgbClr val="00CCE7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Stile medio 1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30" autoAdjust="0"/>
    <p:restoredTop sz="95507" autoAdjust="0"/>
  </p:normalViewPr>
  <p:slideViewPr>
    <p:cSldViewPr snapToGrid="0">
      <p:cViewPr varScale="1">
        <p:scale>
          <a:sx n="65" d="100"/>
          <a:sy n="65" d="100"/>
        </p:scale>
        <p:origin x="786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276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441937-62DE-4EE7-B82C-CA2053667C39}" type="datetimeFigureOut">
              <a:rPr lang="it-IT" smtClean="0"/>
              <a:t>20/10/2019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182726-DD2B-4F61-BBE6-41D07119A9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1235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AE8FC9-6C74-4EB6-A12B-CBE7F7B4948A}" type="datetimeFigureOut">
              <a:rPr lang="it-IT" smtClean="0"/>
              <a:t>20/10/2019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A30CB-7493-40AB-BC41-210022F173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715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A30CB-7493-40AB-BC41-210022F173F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6421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Corbel" panose="020B0503020204020204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Constantia" panose="0203060205030603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79381" y="6356350"/>
            <a:ext cx="391391" cy="365125"/>
          </a:xfrm>
        </p:spPr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Constantia" panose="02030602050306030303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Modifica gli stili del testo dello schema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dirty="0" smtClean="0"/>
              <a:t>Modifica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dirty="0" smtClean="0"/>
              <a:t>Modifica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dirty="0" smtClean="0"/>
              <a:t>Modifica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dirty="0" smtClean="0"/>
              <a:t>Modifica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Constantia" panose="02030602050306030303" pitchFamily="18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dirty="0" smtClean="0"/>
              <a:t>Modifica gli stili del testo dello schema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Constantia" panose="02030602050306030303" pitchFamily="18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dirty="0" smtClean="0"/>
              <a:t>Modifica gli stili del testo dello schema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Cutout numberOfShades="5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rcRect/>
          <a:stretch>
            <a:fillRect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Modifica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pic>
        <p:nvPicPr>
          <p:cNvPr id="7" name="Immagine 6" title="welforum.it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56350"/>
            <a:ext cx="1905000" cy="381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9344" y="6356350"/>
            <a:ext cx="10044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984075" y="5218981"/>
            <a:ext cx="5529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latin typeface="Corbel" panose="020B0503020204020204" pitchFamily="34" charset="0"/>
              </a:rPr>
              <a:t>Milano, 21 ottobre 2019</a:t>
            </a:r>
            <a:endParaRPr lang="it-IT" sz="2400" b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06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Daniele </a:t>
            </a:r>
            <a:r>
              <a:rPr lang="it-IT" dirty="0" smtClean="0"/>
              <a:t>Checchi</a:t>
            </a:r>
            <a:br>
              <a:rPr lang="it-IT" dirty="0" smtClean="0"/>
            </a:br>
            <a:r>
              <a:rPr lang="it-IT" dirty="0" smtClean="0"/>
              <a:t>#7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825625"/>
            <a:ext cx="10835149" cy="4351338"/>
          </a:xfrm>
        </p:spPr>
        <p:txBody>
          <a:bodyPr>
            <a:normAutofit/>
          </a:bodyPr>
          <a:lstStyle/>
          <a:p>
            <a:r>
              <a:rPr lang="it-IT" dirty="0" smtClean="0"/>
              <a:t>l’efficacia </a:t>
            </a:r>
            <a:r>
              <a:rPr lang="it-IT" dirty="0"/>
              <a:t>della </a:t>
            </a:r>
            <a:r>
              <a:rPr lang="it-IT" dirty="0" smtClean="0"/>
              <a:t>protezione</a:t>
            </a:r>
          </a:p>
          <a:p>
            <a:pPr marL="457200" lvl="1" indent="0">
              <a:buNone/>
            </a:pPr>
            <a:endParaRPr lang="it-IT" dirty="0"/>
          </a:p>
          <a:p>
            <a:pPr lvl="1"/>
            <a:r>
              <a:rPr lang="it-IT" dirty="0" smtClean="0"/>
              <a:t>i </a:t>
            </a:r>
            <a:r>
              <a:rPr lang="it-IT" dirty="0"/>
              <a:t>settori deboli del mercato del lavoro </a:t>
            </a:r>
            <a:r>
              <a:rPr lang="it-IT" dirty="0" smtClean="0"/>
              <a:t>rischiano </a:t>
            </a:r>
            <a:r>
              <a:rPr lang="it-IT" dirty="0"/>
              <a:t>di non </a:t>
            </a:r>
            <a:r>
              <a:rPr lang="it-IT" dirty="0" smtClean="0"/>
              <a:t>essere tutelati</a:t>
            </a:r>
          </a:p>
          <a:p>
            <a:pPr lvl="1"/>
            <a:endParaRPr lang="it-IT" dirty="0"/>
          </a:p>
          <a:p>
            <a:pPr lvl="1"/>
            <a:r>
              <a:rPr lang="it-IT" dirty="0" smtClean="0"/>
              <a:t>misura facilmente </a:t>
            </a:r>
            <a:r>
              <a:rPr lang="it-IT" dirty="0"/>
              <a:t>aggirata giocando sull’orario di lavoro di </a:t>
            </a:r>
            <a:r>
              <a:rPr lang="it-IT" dirty="0" smtClean="0"/>
              <a:t>fatto</a:t>
            </a:r>
          </a:p>
          <a:p>
            <a:pPr lvl="1"/>
            <a:endParaRPr lang="it-IT" dirty="0" smtClean="0"/>
          </a:p>
          <a:p>
            <a:pPr lvl="1"/>
            <a:r>
              <a:rPr lang="it-IT" sz="2000" i="1" dirty="0" smtClean="0"/>
              <a:t>(basta </a:t>
            </a:r>
            <a:r>
              <a:rPr lang="it-IT" sz="2000" i="1" dirty="0"/>
              <a:t>leggere le cronache sullo sfruttamento dei lavoratori migranti nel settore agricolo)</a:t>
            </a:r>
            <a:endParaRPr lang="it-IT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242859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Daniele </a:t>
            </a:r>
            <a:r>
              <a:rPr lang="it-IT" dirty="0" smtClean="0"/>
              <a:t>Checchi</a:t>
            </a:r>
            <a:br>
              <a:rPr lang="it-IT" dirty="0" smtClean="0"/>
            </a:br>
            <a:r>
              <a:rPr lang="it-IT" dirty="0" smtClean="0"/>
              <a:t>#8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825625"/>
            <a:ext cx="10835149" cy="4351338"/>
          </a:xfrm>
        </p:spPr>
        <p:txBody>
          <a:bodyPr>
            <a:normAutofit/>
          </a:bodyPr>
          <a:lstStyle/>
          <a:p>
            <a:r>
              <a:rPr lang="it-IT" dirty="0" smtClean="0"/>
              <a:t>selettività </a:t>
            </a:r>
            <a:r>
              <a:rPr lang="it-IT" dirty="0"/>
              <a:t>degli ambiti di applicazione</a:t>
            </a:r>
            <a:endParaRPr lang="it-IT" dirty="0" smtClean="0"/>
          </a:p>
          <a:p>
            <a:pPr marL="457200" lvl="1" indent="0">
              <a:buNone/>
            </a:pPr>
            <a:endParaRPr lang="it-IT" dirty="0"/>
          </a:p>
          <a:p>
            <a:pPr lvl="1"/>
            <a:r>
              <a:rPr lang="it-IT" dirty="0" smtClean="0"/>
              <a:t>una </a:t>
            </a:r>
            <a:r>
              <a:rPr lang="it-IT" dirty="0"/>
              <a:t>norma è tanto più efficace quanto più è semplice e </a:t>
            </a:r>
            <a:r>
              <a:rPr lang="it-IT" dirty="0" smtClean="0"/>
              <a:t>comprensibile</a:t>
            </a:r>
          </a:p>
          <a:p>
            <a:pPr lvl="1"/>
            <a:endParaRPr lang="it-IT" dirty="0"/>
          </a:p>
          <a:p>
            <a:pPr lvl="1"/>
            <a:r>
              <a:rPr lang="it-IT" dirty="0" smtClean="0"/>
              <a:t>i </a:t>
            </a:r>
            <a:r>
              <a:rPr lang="it-IT" dirty="0"/>
              <a:t>minimi salariali esistenti </a:t>
            </a:r>
            <a:r>
              <a:rPr lang="it-IT" dirty="0" smtClean="0"/>
              <a:t>sono </a:t>
            </a:r>
            <a:r>
              <a:rPr lang="it-IT" dirty="0"/>
              <a:t>differenziati per settore produttivo e/o per caratteristiche del lavoratore (età, genere, qualifica</a:t>
            </a:r>
            <a:r>
              <a:rPr lang="it-IT" dirty="0" smtClean="0"/>
              <a:t>)</a:t>
            </a:r>
          </a:p>
          <a:p>
            <a:pPr lvl="1"/>
            <a:endParaRPr lang="it-IT" dirty="0"/>
          </a:p>
          <a:p>
            <a:pPr lvl="1"/>
            <a:r>
              <a:rPr lang="it-IT" dirty="0" smtClean="0"/>
              <a:t>come collocare una eventuale via italiana al salario minimo tra questi due estremi?</a:t>
            </a:r>
            <a:endParaRPr lang="it-IT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168853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Daniele </a:t>
            </a:r>
            <a:r>
              <a:rPr lang="it-IT" dirty="0" smtClean="0"/>
              <a:t>Checchi</a:t>
            </a:r>
            <a:br>
              <a:rPr lang="it-IT" dirty="0" smtClean="0"/>
            </a:br>
            <a:r>
              <a:rPr lang="it-IT" dirty="0" smtClean="0"/>
              <a:t>#9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825625"/>
            <a:ext cx="10835149" cy="4351338"/>
          </a:xfrm>
        </p:spPr>
        <p:txBody>
          <a:bodyPr>
            <a:normAutofit lnSpcReduction="10000"/>
          </a:bodyPr>
          <a:lstStyle/>
          <a:p>
            <a:r>
              <a:rPr lang="it-IT" dirty="0"/>
              <a:t>impatto sulla struttura dei settori produttivi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una </a:t>
            </a:r>
            <a:r>
              <a:rPr lang="it-IT" dirty="0"/>
              <a:t>norma che fissi un prezzo minimo al lavoro impone implicitamente una soglia minima di </a:t>
            </a:r>
            <a:r>
              <a:rPr lang="it-IT" dirty="0" smtClean="0"/>
              <a:t>produttività</a:t>
            </a:r>
          </a:p>
          <a:p>
            <a:pPr lvl="1"/>
            <a:endParaRPr lang="it-IT" dirty="0"/>
          </a:p>
          <a:p>
            <a:pPr lvl="1"/>
            <a:r>
              <a:rPr lang="it-IT" dirty="0" smtClean="0"/>
              <a:t>imprese meno produttive fanno </a:t>
            </a:r>
            <a:r>
              <a:rPr lang="it-IT" dirty="0"/>
              <a:t>perdite e nel medio periodo </a:t>
            </a:r>
            <a:r>
              <a:rPr lang="it-IT" dirty="0" smtClean="0"/>
              <a:t>chiudono l’attività</a:t>
            </a:r>
          </a:p>
          <a:p>
            <a:pPr lvl="1"/>
            <a:endParaRPr lang="it-IT" dirty="0"/>
          </a:p>
          <a:p>
            <a:pPr lvl="1"/>
            <a:r>
              <a:rPr lang="it-IT" dirty="0" smtClean="0"/>
              <a:t>effetto indiretto: rafforzamento </a:t>
            </a:r>
            <a:r>
              <a:rPr lang="it-IT" dirty="0"/>
              <a:t>della struttura produttiva attraverso l’eliminazione delle imprese più deboli </a:t>
            </a:r>
            <a:r>
              <a:rPr lang="it-IT" dirty="0" smtClean="0"/>
              <a:t>/ meno produttive</a:t>
            </a:r>
          </a:p>
          <a:p>
            <a:pPr lvl="1"/>
            <a:endParaRPr lang="it-IT" dirty="0"/>
          </a:p>
          <a:p>
            <a:pPr lvl="1"/>
            <a:r>
              <a:rPr lang="it-IT" dirty="0" smtClean="0"/>
              <a:t>nella </a:t>
            </a:r>
            <a:r>
              <a:rPr lang="it-IT" dirty="0"/>
              <a:t>fase di </a:t>
            </a:r>
            <a:r>
              <a:rPr lang="it-IT" dirty="0" smtClean="0"/>
              <a:t>transizione: disoccupazione tra </a:t>
            </a:r>
            <a:r>
              <a:rPr lang="it-IT" dirty="0"/>
              <a:t>i lavoratori con più basso potere </a:t>
            </a:r>
            <a:r>
              <a:rPr lang="it-IT" dirty="0" smtClean="0"/>
              <a:t>contrattuale (che </a:t>
            </a:r>
            <a:r>
              <a:rPr lang="it-IT" dirty="0"/>
              <a:t>sono coloro che si vorrebbero tutelare </a:t>
            </a:r>
            <a:r>
              <a:rPr lang="it-IT" dirty="0" smtClean="0"/>
              <a:t>maggiormente)</a:t>
            </a:r>
            <a:endParaRPr lang="it-IT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336930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Daniele </a:t>
            </a:r>
            <a:r>
              <a:rPr lang="it-IT" dirty="0" smtClean="0"/>
              <a:t>Checchi</a:t>
            </a:r>
            <a:br>
              <a:rPr lang="it-IT" dirty="0" smtClean="0"/>
            </a:br>
            <a:r>
              <a:rPr lang="it-IT" dirty="0" smtClean="0"/>
              <a:t>#10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825625"/>
            <a:ext cx="10835149" cy="4351338"/>
          </a:xfrm>
        </p:spPr>
        <p:txBody>
          <a:bodyPr>
            <a:normAutofit/>
          </a:bodyPr>
          <a:lstStyle/>
          <a:p>
            <a:r>
              <a:rPr lang="it-IT" dirty="0"/>
              <a:t>impatto sulla diseguaglianza </a:t>
            </a:r>
            <a:r>
              <a:rPr lang="it-IT" dirty="0" smtClean="0"/>
              <a:t>retributiva</a:t>
            </a:r>
          </a:p>
          <a:p>
            <a:pPr lvl="1"/>
            <a:endParaRPr lang="it-IT" dirty="0"/>
          </a:p>
          <a:p>
            <a:pPr lvl="1"/>
            <a:r>
              <a:rPr lang="it-IT" dirty="0" smtClean="0"/>
              <a:t>innalzare </a:t>
            </a:r>
            <a:r>
              <a:rPr lang="it-IT" dirty="0"/>
              <a:t>le retribuzioni più basse </a:t>
            </a:r>
            <a:r>
              <a:rPr lang="it-IT" dirty="0" smtClean="0"/>
              <a:t>per ridurre i differenziali retributivi?</a:t>
            </a:r>
          </a:p>
          <a:p>
            <a:pPr marL="457200" lvl="1" indent="0">
              <a:buNone/>
            </a:pPr>
            <a:endParaRPr lang="it-IT" dirty="0" smtClean="0"/>
          </a:p>
          <a:p>
            <a:pPr lvl="1"/>
            <a:r>
              <a:rPr lang="it-IT" dirty="0" smtClean="0"/>
              <a:t>cosa mostra l’esperienza estera:</a:t>
            </a:r>
          </a:p>
          <a:p>
            <a:pPr lvl="2"/>
            <a:endParaRPr lang="it-IT" dirty="0" smtClean="0"/>
          </a:p>
          <a:p>
            <a:pPr lvl="2"/>
            <a:r>
              <a:rPr lang="it-IT" dirty="0" smtClean="0"/>
              <a:t>se </a:t>
            </a:r>
            <a:r>
              <a:rPr lang="it-IT" dirty="0"/>
              <a:t>il salario minimo diventa l’ancora di riferimento della </a:t>
            </a:r>
            <a:r>
              <a:rPr lang="it-IT" dirty="0" smtClean="0"/>
              <a:t>contrattazione</a:t>
            </a:r>
          </a:p>
          <a:p>
            <a:pPr lvl="2"/>
            <a:endParaRPr lang="it-IT" dirty="0" smtClean="0"/>
          </a:p>
          <a:p>
            <a:pPr lvl="2"/>
            <a:r>
              <a:rPr lang="it-IT" dirty="0" smtClean="0"/>
              <a:t>… ogni </a:t>
            </a:r>
            <a:r>
              <a:rPr lang="it-IT" dirty="0"/>
              <a:t>variazione del salario minimo </a:t>
            </a:r>
            <a:r>
              <a:rPr lang="it-IT" dirty="0" smtClean="0"/>
              <a:t>provoca </a:t>
            </a:r>
            <a:r>
              <a:rPr lang="it-IT" dirty="0"/>
              <a:t>uno spostamento dell’intera </a:t>
            </a:r>
            <a:r>
              <a:rPr lang="it-IT" dirty="0" smtClean="0"/>
              <a:t>distribuzione</a:t>
            </a:r>
          </a:p>
          <a:p>
            <a:pPr lvl="2"/>
            <a:endParaRPr lang="it-IT" dirty="0" smtClean="0"/>
          </a:p>
          <a:p>
            <a:pPr lvl="2"/>
            <a:r>
              <a:rPr lang="it-IT" dirty="0" smtClean="0"/>
              <a:t>… senza </a:t>
            </a:r>
            <a:r>
              <a:rPr lang="it-IT" dirty="0"/>
              <a:t>alcun impatto sugli indicatori di </a:t>
            </a:r>
            <a:r>
              <a:rPr lang="it-IT" dirty="0" smtClean="0"/>
              <a:t>diseguaglianza</a:t>
            </a:r>
            <a:endParaRPr lang="it-IT" sz="1200" i="1" dirty="0" smtClean="0"/>
          </a:p>
        </p:txBody>
      </p:sp>
    </p:spTree>
    <p:extLst>
      <p:ext uri="{BB962C8B-B14F-4D97-AF65-F5344CB8AC3E}">
        <p14:creationId xmlns:p14="http://schemas.microsoft.com/office/powerpoint/2010/main" val="185713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Michele </a:t>
            </a:r>
            <a:r>
              <a:rPr lang="it-IT" dirty="0" smtClean="0"/>
              <a:t>Raitano</a:t>
            </a:r>
            <a:br>
              <a:rPr lang="it-IT" dirty="0" smtClean="0"/>
            </a:br>
            <a:r>
              <a:rPr lang="it-IT" dirty="0" smtClean="0"/>
              <a:t>#1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825625"/>
            <a:ext cx="10835149" cy="4351338"/>
          </a:xfrm>
        </p:spPr>
        <p:txBody>
          <a:bodyPr>
            <a:normAutofit fontScale="85000" lnSpcReduction="20000"/>
          </a:bodyPr>
          <a:lstStyle/>
          <a:p>
            <a:r>
              <a:rPr lang="it-IT" sz="3000" dirty="0" smtClean="0"/>
              <a:t>Contratti collettivi </a:t>
            </a:r>
            <a:r>
              <a:rPr lang="it-IT" sz="3000" dirty="0"/>
              <a:t>nazionali (CCNL</a:t>
            </a:r>
            <a:r>
              <a:rPr lang="it-IT" sz="3000" dirty="0" smtClean="0"/>
              <a:t>)</a:t>
            </a:r>
            <a:endParaRPr lang="it-IT" sz="3000" dirty="0"/>
          </a:p>
          <a:p>
            <a:endParaRPr lang="it-IT" sz="2200" dirty="0" smtClean="0"/>
          </a:p>
          <a:p>
            <a:pPr lvl="1"/>
            <a:r>
              <a:rPr lang="it-IT" sz="2600" dirty="0"/>
              <a:t>in Italia </a:t>
            </a:r>
            <a:r>
              <a:rPr lang="it-IT" sz="2600" dirty="0" smtClean="0"/>
              <a:t>i </a:t>
            </a:r>
            <a:r>
              <a:rPr lang="it-IT" sz="2600" dirty="0"/>
              <a:t>CCNL </a:t>
            </a:r>
            <a:r>
              <a:rPr lang="it-IT" sz="2600" dirty="0" smtClean="0"/>
              <a:t>coprono </a:t>
            </a:r>
            <a:r>
              <a:rPr lang="it-IT" sz="2600" dirty="0"/>
              <a:t>virtualmente la totalità dei dipendenti del settore </a:t>
            </a:r>
            <a:r>
              <a:rPr lang="it-IT" sz="2600" dirty="0" smtClean="0"/>
              <a:t>privato</a:t>
            </a:r>
            <a:endParaRPr lang="el-GR" sz="2600" dirty="0" smtClean="0"/>
          </a:p>
          <a:p>
            <a:pPr lvl="1"/>
            <a:endParaRPr lang="el-GR" sz="2600" dirty="0"/>
          </a:p>
          <a:p>
            <a:pPr lvl="1"/>
            <a:r>
              <a:rPr lang="it-IT" sz="2600" dirty="0" smtClean="0"/>
              <a:t>si può </a:t>
            </a:r>
            <a:r>
              <a:rPr lang="it-IT" sz="2600" dirty="0"/>
              <a:t>affermare che </a:t>
            </a:r>
            <a:r>
              <a:rPr lang="it-IT" sz="2600" dirty="0" smtClean="0"/>
              <a:t>non </a:t>
            </a:r>
            <a:r>
              <a:rPr lang="it-IT" sz="2600" dirty="0"/>
              <a:t>sia necessaria </a:t>
            </a:r>
            <a:r>
              <a:rPr lang="it-IT" sz="2600" dirty="0" smtClean="0"/>
              <a:t>l’introduzione di un salario </a:t>
            </a:r>
            <a:r>
              <a:rPr lang="it-IT" sz="2600" dirty="0"/>
              <a:t>minimo </a:t>
            </a:r>
            <a:r>
              <a:rPr lang="it-IT" sz="2600" dirty="0" smtClean="0"/>
              <a:t>nazionale</a:t>
            </a:r>
          </a:p>
          <a:p>
            <a:pPr lvl="1"/>
            <a:endParaRPr lang="it-IT" sz="2600" dirty="0"/>
          </a:p>
          <a:p>
            <a:pPr lvl="1"/>
            <a:r>
              <a:rPr lang="it-IT" sz="2600" dirty="0" smtClean="0"/>
              <a:t>(soprattutto </a:t>
            </a:r>
            <a:r>
              <a:rPr lang="it-IT" sz="2600" dirty="0"/>
              <a:t>se non si </a:t>
            </a:r>
            <a:r>
              <a:rPr lang="it-IT" sz="2600" dirty="0" smtClean="0"/>
              <a:t>intenda lo </a:t>
            </a:r>
            <a:r>
              <a:rPr lang="it-IT" sz="2600" dirty="0"/>
              <a:t>smantellamento della contrattazione </a:t>
            </a:r>
            <a:r>
              <a:rPr lang="it-IT" sz="2600" dirty="0" smtClean="0"/>
              <a:t>centralizzata)</a:t>
            </a:r>
          </a:p>
          <a:p>
            <a:pPr lvl="1"/>
            <a:endParaRPr lang="it-IT" sz="2600" dirty="0"/>
          </a:p>
          <a:p>
            <a:pPr lvl="1"/>
            <a:r>
              <a:rPr lang="it-IT" sz="2600" dirty="0" smtClean="0"/>
              <a:t>l’unico </a:t>
            </a:r>
            <a:r>
              <a:rPr lang="it-IT" sz="2600" dirty="0"/>
              <a:t>problema </a:t>
            </a:r>
            <a:r>
              <a:rPr lang="it-IT" sz="2600" dirty="0" smtClean="0"/>
              <a:t>sarebbe il livello </a:t>
            </a:r>
            <a:r>
              <a:rPr lang="it-IT" sz="2600" dirty="0"/>
              <a:t>eccessivamente basso della retribuzione </a:t>
            </a:r>
            <a:r>
              <a:rPr lang="it-IT" sz="2600" dirty="0" smtClean="0"/>
              <a:t>minima</a:t>
            </a:r>
          </a:p>
          <a:p>
            <a:pPr lvl="1"/>
            <a:endParaRPr lang="it-IT" sz="2600" dirty="0"/>
          </a:p>
          <a:p>
            <a:pPr lvl="1"/>
            <a:r>
              <a:rPr lang="it-IT" sz="2600" dirty="0" smtClean="0"/>
              <a:t>soprattutto laddove le </a:t>
            </a:r>
            <a:r>
              <a:rPr lang="it-IT" sz="2600" dirty="0"/>
              <a:t>imprese facessero uso di uno dei molti </a:t>
            </a:r>
            <a:r>
              <a:rPr lang="it-IT" sz="2600" dirty="0" smtClean="0"/>
              <a:t>«contratti pirata»</a:t>
            </a:r>
          </a:p>
          <a:p>
            <a:pPr lvl="1"/>
            <a:endParaRPr lang="it-IT" sz="2600" dirty="0"/>
          </a:p>
          <a:p>
            <a:pPr lvl="1"/>
            <a:r>
              <a:rPr lang="it-IT" sz="2600" dirty="0" smtClean="0"/>
              <a:t>diverso il </a:t>
            </a:r>
            <a:r>
              <a:rPr lang="it-IT" sz="2600" dirty="0"/>
              <a:t>caso degli autonomi e delle forme contrattuali atipiche</a:t>
            </a:r>
            <a:endParaRPr lang="it-IT" sz="2600" dirty="0" smtClean="0"/>
          </a:p>
        </p:txBody>
      </p:sp>
    </p:spTree>
    <p:extLst>
      <p:ext uri="{BB962C8B-B14F-4D97-AF65-F5344CB8AC3E}">
        <p14:creationId xmlns:p14="http://schemas.microsoft.com/office/powerpoint/2010/main" val="104860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Michele </a:t>
            </a:r>
            <a:r>
              <a:rPr lang="it-IT" dirty="0" smtClean="0"/>
              <a:t>Raitano</a:t>
            </a:r>
            <a:br>
              <a:rPr lang="it-IT" dirty="0" smtClean="0"/>
            </a:br>
            <a:r>
              <a:rPr lang="it-IT" dirty="0" smtClean="0"/>
              <a:t>#2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825625"/>
            <a:ext cx="10835149" cy="4351338"/>
          </a:xfrm>
        </p:spPr>
        <p:txBody>
          <a:bodyPr>
            <a:normAutofit/>
          </a:bodyPr>
          <a:lstStyle/>
          <a:p>
            <a:r>
              <a:rPr lang="it-IT" sz="3000" dirty="0" smtClean="0"/>
              <a:t>Le proposte di </a:t>
            </a:r>
            <a:r>
              <a:rPr lang="it-IT" sz="3200" dirty="0"/>
              <a:t>introduzione di un salario minimo nazionale </a:t>
            </a:r>
            <a:endParaRPr lang="it-IT" sz="3000" dirty="0"/>
          </a:p>
          <a:p>
            <a:endParaRPr lang="it-IT" dirty="0" smtClean="0"/>
          </a:p>
          <a:p>
            <a:pPr lvl="1"/>
            <a:r>
              <a:rPr lang="it-IT" dirty="0" smtClean="0"/>
              <a:t>vanno </a:t>
            </a:r>
            <a:r>
              <a:rPr lang="it-IT" dirty="0"/>
              <a:t>valutate </a:t>
            </a:r>
            <a:r>
              <a:rPr lang="it-IT" dirty="0" smtClean="0"/>
              <a:t>riguardo </a:t>
            </a:r>
            <a:r>
              <a:rPr lang="it-IT" dirty="0"/>
              <a:t>alla sua </a:t>
            </a:r>
            <a:r>
              <a:rPr lang="it-IT" dirty="0" smtClean="0"/>
              <a:t>entità: quanti</a:t>
            </a:r>
            <a:r>
              <a:rPr lang="it-IT" dirty="0"/>
              <a:t>, fra i dipendenti, se ne </a:t>
            </a:r>
            <a:r>
              <a:rPr lang="it-IT" dirty="0" smtClean="0"/>
              <a:t>avvantaggerebbero?</a:t>
            </a:r>
          </a:p>
          <a:p>
            <a:pPr lvl="1"/>
            <a:endParaRPr lang="it-IT" dirty="0"/>
          </a:p>
          <a:p>
            <a:pPr lvl="1"/>
            <a:r>
              <a:rPr lang="it-IT" dirty="0" smtClean="0"/>
              <a:t>all’epoca del </a:t>
            </a:r>
            <a:r>
              <a:rPr lang="it-IT" i="1" dirty="0" smtClean="0"/>
              <a:t>Jobs </a:t>
            </a:r>
            <a:r>
              <a:rPr lang="it-IT" i="1" dirty="0" err="1" smtClean="0"/>
              <a:t>Act</a:t>
            </a:r>
            <a:r>
              <a:rPr lang="it-IT" i="1" dirty="0" smtClean="0"/>
              <a:t> </a:t>
            </a:r>
            <a:r>
              <a:rPr lang="it-IT" dirty="0" smtClean="0"/>
              <a:t>si parlava di un salario di 6,5-7 euro l’ora</a:t>
            </a:r>
          </a:p>
          <a:p>
            <a:pPr lvl="2"/>
            <a:r>
              <a:rPr lang="it-IT" dirty="0" smtClean="0"/>
              <a:t>senza chiarire se al lordo o al netto di imposte e contributi</a:t>
            </a:r>
          </a:p>
          <a:p>
            <a:pPr lvl="2"/>
            <a:r>
              <a:rPr lang="it-IT" dirty="0" smtClean="0"/>
              <a:t>e se ci si riferisse all’ora lavorata o a quella retribuita (che include ferie e tredicesima)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nella </a:t>
            </a:r>
            <a:r>
              <a:rPr lang="it-IT" dirty="0"/>
              <a:t>quasi totalità dei CCNL più rappresentativi il “minimo dei minimi” per ora lavorata è superiore alle cifre pensate dagli estensori del </a:t>
            </a:r>
            <a:r>
              <a:rPr lang="it-IT" i="1" dirty="0"/>
              <a:t>Jobs </a:t>
            </a:r>
            <a:r>
              <a:rPr lang="it-IT" i="1" dirty="0" err="1" smtClean="0"/>
              <a:t>Act</a:t>
            </a:r>
            <a:endParaRPr lang="it-IT" sz="800" i="1" dirty="0" smtClean="0"/>
          </a:p>
        </p:txBody>
      </p:sp>
    </p:spTree>
    <p:extLst>
      <p:ext uri="{BB962C8B-B14F-4D97-AF65-F5344CB8AC3E}">
        <p14:creationId xmlns:p14="http://schemas.microsoft.com/office/powerpoint/2010/main" val="3111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i="1" dirty="0" smtClean="0"/>
              <a:t>Proposte più recenti</a:t>
            </a:r>
            <a:endParaRPr lang="it-IT" sz="3600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825625"/>
            <a:ext cx="10835149" cy="4351338"/>
          </a:xfrm>
        </p:spPr>
        <p:txBody>
          <a:bodyPr>
            <a:normAutofit/>
          </a:bodyPr>
          <a:lstStyle/>
          <a:p>
            <a:r>
              <a:rPr lang="it-IT" i="1" dirty="0" smtClean="0"/>
              <a:t>Pd (maggio 2018): 9 euro netti</a:t>
            </a:r>
          </a:p>
          <a:p>
            <a:endParaRPr lang="it-IT" i="1" dirty="0"/>
          </a:p>
          <a:p>
            <a:r>
              <a:rPr lang="it-IT" i="1" dirty="0" smtClean="0"/>
              <a:t>M5S (marzo 2019): 9 euro lordi</a:t>
            </a:r>
          </a:p>
          <a:p>
            <a:endParaRPr lang="it-IT" i="1" dirty="0"/>
          </a:p>
          <a:p>
            <a:r>
              <a:rPr lang="it-IT" i="1" dirty="0"/>
              <a:t>Pd (maggio 2019</a:t>
            </a:r>
            <a:r>
              <a:rPr lang="it-IT" i="1" dirty="0" smtClean="0"/>
              <a:t>): compenso </a:t>
            </a:r>
            <a:r>
              <a:rPr lang="it-IT" i="1" dirty="0"/>
              <a:t>più basso previsto dai </a:t>
            </a:r>
            <a:r>
              <a:rPr lang="it-IT" i="1" dirty="0" smtClean="0"/>
              <a:t>CCNL</a:t>
            </a:r>
          </a:p>
        </p:txBody>
      </p:sp>
    </p:spTree>
    <p:extLst>
      <p:ext uri="{BB962C8B-B14F-4D97-AF65-F5344CB8AC3E}">
        <p14:creationId xmlns:p14="http://schemas.microsoft.com/office/powerpoint/2010/main" val="286885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Michele </a:t>
            </a:r>
            <a:r>
              <a:rPr lang="it-IT" dirty="0" smtClean="0"/>
              <a:t>Raitano</a:t>
            </a:r>
            <a:br>
              <a:rPr lang="it-IT" dirty="0" smtClean="0"/>
            </a:br>
            <a:r>
              <a:rPr lang="it-IT" dirty="0" smtClean="0"/>
              <a:t>#3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825625"/>
            <a:ext cx="10835149" cy="4351338"/>
          </a:xfrm>
        </p:spPr>
        <p:txBody>
          <a:bodyPr>
            <a:normAutofit lnSpcReduction="10000"/>
          </a:bodyPr>
          <a:lstStyle/>
          <a:p>
            <a:r>
              <a:rPr lang="it-IT" sz="3000" dirty="0" smtClean="0"/>
              <a:t>Le </a:t>
            </a:r>
            <a:r>
              <a:rPr lang="it-IT" sz="3200" dirty="0" smtClean="0"/>
              <a:t>distribuzione </a:t>
            </a:r>
            <a:r>
              <a:rPr lang="it-IT" sz="3200" dirty="0"/>
              <a:t>dei salari per ora </a:t>
            </a:r>
            <a:r>
              <a:rPr lang="it-IT" sz="3200" dirty="0" smtClean="0"/>
              <a:t>retribuita</a:t>
            </a:r>
          </a:p>
          <a:p>
            <a:endParaRPr lang="it-IT" dirty="0" smtClean="0"/>
          </a:p>
          <a:p>
            <a:pPr lvl="1"/>
            <a:r>
              <a:rPr lang="it-IT" dirty="0" smtClean="0"/>
              <a:t>dati </a:t>
            </a:r>
            <a:r>
              <a:rPr lang="it-IT" dirty="0"/>
              <a:t>amministrativi </a:t>
            </a:r>
            <a:r>
              <a:rPr lang="it-IT" dirty="0" smtClean="0"/>
              <a:t>INPS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retribuzione </a:t>
            </a:r>
            <a:r>
              <a:rPr lang="it-IT" dirty="0"/>
              <a:t>lorda dei dipendenti privati </a:t>
            </a:r>
            <a:r>
              <a:rPr lang="it-IT" dirty="0" smtClean="0"/>
              <a:t>(</a:t>
            </a:r>
            <a:r>
              <a:rPr lang="it-IT" dirty="0"/>
              <a:t>inclusi straordinari e </a:t>
            </a:r>
            <a:r>
              <a:rPr lang="it-IT" dirty="0" smtClean="0"/>
              <a:t>tredicesime)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selezionato </a:t>
            </a:r>
            <a:r>
              <a:rPr lang="it-IT" dirty="0"/>
              <a:t>il sottogruppo dei “lavoratori forti”, ovvero dipendenti full-time per l’intero </a:t>
            </a:r>
            <a:r>
              <a:rPr lang="it-IT" dirty="0" smtClean="0"/>
              <a:t>anno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calcolato </a:t>
            </a:r>
            <a:r>
              <a:rPr lang="it-IT" dirty="0"/>
              <a:t>il salario orario applicando un divisore di 2150 ore annue (38,4 ore retribuite per 56 </a:t>
            </a:r>
            <a:r>
              <a:rPr lang="it-IT" dirty="0" smtClean="0"/>
              <a:t>settimane)</a:t>
            </a:r>
          </a:p>
        </p:txBody>
      </p:sp>
    </p:spTree>
    <p:extLst>
      <p:ext uri="{BB962C8B-B14F-4D97-AF65-F5344CB8AC3E}">
        <p14:creationId xmlns:p14="http://schemas.microsoft.com/office/powerpoint/2010/main" val="381921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Michele </a:t>
            </a:r>
            <a:r>
              <a:rPr lang="it-IT" dirty="0" smtClean="0"/>
              <a:t>Raitano</a:t>
            </a:r>
            <a:br>
              <a:rPr lang="it-IT" dirty="0" smtClean="0"/>
            </a:br>
            <a:r>
              <a:rPr lang="it-IT" dirty="0" smtClean="0"/>
              <a:t>#4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11017645" cy="4488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10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Michele </a:t>
            </a:r>
            <a:r>
              <a:rPr lang="it-IT" dirty="0" smtClean="0"/>
              <a:t>Raitano</a:t>
            </a:r>
            <a:br>
              <a:rPr lang="it-IT" dirty="0" smtClean="0"/>
            </a:br>
            <a:r>
              <a:rPr lang="it-IT" dirty="0" smtClean="0"/>
              <a:t>#5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825625"/>
            <a:ext cx="10835149" cy="4351338"/>
          </a:xfrm>
        </p:spPr>
        <p:txBody>
          <a:bodyPr>
            <a:normAutofit fontScale="92500" lnSpcReduction="10000"/>
          </a:bodyPr>
          <a:lstStyle/>
          <a:p>
            <a:r>
              <a:rPr lang="it-IT" sz="3000" dirty="0" smtClean="0"/>
              <a:t>Le </a:t>
            </a:r>
            <a:r>
              <a:rPr lang="it-IT" sz="3200" dirty="0" smtClean="0"/>
              <a:t>distribuzione </a:t>
            </a:r>
            <a:r>
              <a:rPr lang="it-IT" sz="3200" dirty="0"/>
              <a:t>dei salari </a:t>
            </a:r>
            <a:r>
              <a:rPr lang="it-IT" sz="3200" dirty="0" smtClean="0"/>
              <a:t>bassi per settore</a:t>
            </a:r>
          </a:p>
          <a:p>
            <a:endParaRPr lang="it-IT" dirty="0" smtClean="0"/>
          </a:p>
          <a:p>
            <a:pPr lvl="1"/>
            <a:r>
              <a:rPr lang="it-IT" dirty="0" smtClean="0"/>
              <a:t>settori caratterizzati </a:t>
            </a:r>
            <a:r>
              <a:rPr lang="it-IT" dirty="0"/>
              <a:t>dalla più elevata quota di addetti con retribuzioni orarie non superiori a 7 o 8 </a:t>
            </a:r>
            <a:r>
              <a:rPr lang="it-IT" dirty="0" smtClean="0"/>
              <a:t>euro:</a:t>
            </a:r>
          </a:p>
          <a:p>
            <a:pPr lvl="2"/>
            <a:endParaRPr lang="it-IT" dirty="0" smtClean="0"/>
          </a:p>
          <a:p>
            <a:pPr lvl="2"/>
            <a:r>
              <a:rPr lang="it-IT" dirty="0" smtClean="0"/>
              <a:t>altri servizi</a:t>
            </a:r>
          </a:p>
          <a:p>
            <a:pPr lvl="2"/>
            <a:endParaRPr lang="it-IT" dirty="0" smtClean="0"/>
          </a:p>
          <a:p>
            <a:pPr lvl="2"/>
            <a:r>
              <a:rPr lang="it-IT" dirty="0" smtClean="0"/>
              <a:t>alberghi e ristoranti</a:t>
            </a:r>
          </a:p>
          <a:p>
            <a:pPr lvl="1"/>
            <a:endParaRPr lang="it-IT" dirty="0"/>
          </a:p>
          <a:p>
            <a:pPr lvl="1"/>
            <a:r>
              <a:rPr lang="it-IT" dirty="0"/>
              <a:t>(potrebbero avvantaggiarsi dalla fissazione di un minimo legale di importo più elevato)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negli </a:t>
            </a:r>
            <a:r>
              <a:rPr lang="it-IT" dirty="0"/>
              <a:t>altri settori la quota di lavoratori con retribuzioni orarie inferiori alle soglie immaginate appare </a:t>
            </a:r>
            <a:r>
              <a:rPr lang="it-IT" dirty="0" smtClean="0"/>
              <a:t>marginale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104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b="1" dirty="0" smtClean="0"/>
              <a:t>Punto </a:t>
            </a:r>
            <a:r>
              <a:rPr lang="it-IT" b="1" dirty="0" err="1" smtClean="0"/>
              <a:t>Welforum</a:t>
            </a:r>
            <a:endParaRPr lang="it-IT" b="1" dirty="0" smtClean="0"/>
          </a:p>
          <a:p>
            <a:r>
              <a:rPr lang="it-IT" b="1" dirty="0" smtClean="0"/>
              <a:t>Numero speciale sul salario minimo</a:t>
            </a:r>
          </a:p>
          <a:p>
            <a:endParaRPr lang="it-IT" dirty="0" smtClean="0"/>
          </a:p>
          <a:p>
            <a:r>
              <a:rPr lang="it-IT" dirty="0" smtClean="0"/>
              <a:t>Manos Matsaganis</a:t>
            </a:r>
          </a:p>
          <a:p>
            <a:r>
              <a:rPr lang="it-IT" i="1" dirty="0" smtClean="0"/>
              <a:t>Politecnico di Milano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90359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Michele </a:t>
            </a:r>
            <a:r>
              <a:rPr lang="it-IT" dirty="0" smtClean="0"/>
              <a:t>Raitano</a:t>
            </a:r>
            <a:br>
              <a:rPr lang="it-IT" dirty="0" smtClean="0"/>
            </a:br>
            <a:r>
              <a:rPr lang="it-IT" dirty="0" smtClean="0"/>
              <a:t>#6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1517" cy="4351338"/>
          </a:xfrm>
        </p:spPr>
        <p:txBody>
          <a:bodyPr>
            <a:normAutofit/>
          </a:bodyPr>
          <a:lstStyle/>
          <a:p>
            <a:r>
              <a:rPr lang="it-IT" sz="3000" dirty="0" smtClean="0"/>
              <a:t>Considerazioni finali</a:t>
            </a:r>
            <a:endParaRPr lang="it-IT" sz="3200" dirty="0" smtClean="0"/>
          </a:p>
          <a:p>
            <a:endParaRPr lang="it-IT" dirty="0" smtClean="0"/>
          </a:p>
          <a:p>
            <a:pPr lvl="1"/>
            <a:r>
              <a:rPr lang="it-IT" sz="2200" dirty="0" smtClean="0"/>
              <a:t>difficile dire se le retribuzioni </a:t>
            </a:r>
            <a:r>
              <a:rPr lang="it-IT" sz="2200" dirty="0"/>
              <a:t>molto </a:t>
            </a:r>
            <a:r>
              <a:rPr lang="it-IT" sz="2200" dirty="0" smtClean="0"/>
              <a:t>basse discendano </a:t>
            </a:r>
            <a:r>
              <a:rPr lang="it-IT" sz="2200" dirty="0"/>
              <a:t>dall’uso di </a:t>
            </a:r>
            <a:r>
              <a:rPr lang="it-IT" sz="2200" dirty="0" smtClean="0"/>
              <a:t>«contratti pirata» …</a:t>
            </a:r>
          </a:p>
          <a:p>
            <a:pPr lvl="1"/>
            <a:endParaRPr lang="it-IT" sz="2200" dirty="0" smtClean="0"/>
          </a:p>
          <a:p>
            <a:pPr lvl="1"/>
            <a:r>
              <a:rPr lang="it-IT" sz="2200" dirty="0" smtClean="0"/>
              <a:t>… o </a:t>
            </a:r>
            <a:r>
              <a:rPr lang="it-IT" sz="2200" dirty="0"/>
              <a:t>dal mancato riconoscimento </a:t>
            </a:r>
            <a:r>
              <a:rPr lang="it-IT" sz="2200" dirty="0" smtClean="0"/>
              <a:t>di </a:t>
            </a:r>
            <a:r>
              <a:rPr lang="it-IT" sz="2200" dirty="0"/>
              <a:t>quanto fissato in sede di contrattazione </a:t>
            </a:r>
            <a:r>
              <a:rPr lang="it-IT" sz="2200" dirty="0" smtClean="0"/>
              <a:t>nazionale</a:t>
            </a:r>
          </a:p>
          <a:p>
            <a:pPr lvl="1"/>
            <a:endParaRPr lang="it-IT" sz="2200" dirty="0"/>
          </a:p>
          <a:p>
            <a:pPr lvl="1"/>
            <a:r>
              <a:rPr lang="it-IT" sz="2200" dirty="0" smtClean="0"/>
              <a:t>contrastare </a:t>
            </a:r>
            <a:r>
              <a:rPr lang="it-IT" sz="2200" dirty="0"/>
              <a:t>i </a:t>
            </a:r>
            <a:r>
              <a:rPr lang="it-IT" sz="2200" dirty="0" smtClean="0"/>
              <a:t>«contratti pirata» </a:t>
            </a:r>
            <a:r>
              <a:rPr lang="it-IT" sz="2200" dirty="0"/>
              <a:t>modificando le norme sulla rappresentanza </a:t>
            </a:r>
            <a:r>
              <a:rPr lang="it-IT" sz="2200" dirty="0" smtClean="0"/>
              <a:t>sindacale</a:t>
            </a:r>
          </a:p>
          <a:p>
            <a:pPr lvl="1"/>
            <a:endParaRPr lang="it-IT" sz="2200" dirty="0" smtClean="0"/>
          </a:p>
          <a:p>
            <a:pPr lvl="1"/>
            <a:r>
              <a:rPr lang="it-IT" sz="2200" dirty="0" smtClean="0"/>
              <a:t>verificare </a:t>
            </a:r>
            <a:r>
              <a:rPr lang="it-IT" sz="2200" dirty="0"/>
              <a:t>eventuali abusi datoriali nella fissazione dei livelli </a:t>
            </a:r>
            <a:r>
              <a:rPr lang="it-IT" sz="2200" dirty="0" smtClean="0"/>
              <a:t>retributivi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419525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Marco </a:t>
            </a:r>
            <a:r>
              <a:rPr lang="it-IT" dirty="0" smtClean="0"/>
              <a:t>Leonardi</a:t>
            </a:r>
            <a:br>
              <a:rPr lang="it-IT" dirty="0" smtClean="0"/>
            </a:br>
            <a:r>
              <a:rPr lang="it-IT" dirty="0" smtClean="0"/>
              <a:t>#1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1517" cy="4351338"/>
          </a:xfrm>
        </p:spPr>
        <p:txBody>
          <a:bodyPr>
            <a:normAutofit/>
          </a:bodyPr>
          <a:lstStyle/>
          <a:p>
            <a:r>
              <a:rPr lang="it-IT" sz="3000" i="1" dirty="0"/>
              <a:t>Jobs </a:t>
            </a:r>
            <a:r>
              <a:rPr lang="it-IT" sz="3000" i="1" dirty="0" err="1"/>
              <a:t>Act</a:t>
            </a:r>
            <a:r>
              <a:rPr lang="it-IT" sz="3000" i="1" dirty="0"/>
              <a:t> </a:t>
            </a:r>
            <a:r>
              <a:rPr lang="it-IT" sz="3000" dirty="0"/>
              <a:t>e salario </a:t>
            </a:r>
            <a:r>
              <a:rPr lang="it-IT" sz="3000" dirty="0" smtClean="0"/>
              <a:t>minimo</a:t>
            </a:r>
          </a:p>
          <a:p>
            <a:pPr lvl="1"/>
            <a:endParaRPr lang="it-IT" i="1" dirty="0" smtClean="0"/>
          </a:p>
          <a:p>
            <a:pPr lvl="1"/>
            <a:r>
              <a:rPr lang="it-IT" i="1" dirty="0" smtClean="0"/>
              <a:t>tratto dal suo libro «Le </a:t>
            </a:r>
            <a:r>
              <a:rPr lang="it-IT" i="1" dirty="0"/>
              <a:t>riforme </a:t>
            </a:r>
            <a:r>
              <a:rPr lang="it-IT" i="1" dirty="0" smtClean="0"/>
              <a:t>dimezzate» (Egea editore)</a:t>
            </a:r>
          </a:p>
          <a:p>
            <a:endParaRPr lang="it-IT" i="1" dirty="0"/>
          </a:p>
          <a:p>
            <a:pPr lvl="1"/>
            <a:r>
              <a:rPr lang="it-IT" dirty="0"/>
              <a:t>il Jobs </a:t>
            </a:r>
            <a:r>
              <a:rPr lang="it-IT" dirty="0" err="1"/>
              <a:t>Act</a:t>
            </a:r>
            <a:r>
              <a:rPr lang="it-IT" dirty="0"/>
              <a:t> non riuscì </a:t>
            </a:r>
            <a:r>
              <a:rPr lang="it-IT" dirty="0" smtClean="0"/>
              <a:t>ad </a:t>
            </a:r>
            <a:r>
              <a:rPr lang="it-IT" dirty="0"/>
              <a:t>affrontare normativamente i termini della contrattazione (nazionale/aziendale) e il salario </a:t>
            </a:r>
            <a:r>
              <a:rPr lang="it-IT" dirty="0" smtClean="0"/>
              <a:t>minimo</a:t>
            </a:r>
          </a:p>
          <a:p>
            <a:pPr lvl="1"/>
            <a:endParaRPr lang="it-IT" dirty="0"/>
          </a:p>
          <a:p>
            <a:pPr lvl="1"/>
            <a:r>
              <a:rPr lang="it-IT" dirty="0"/>
              <a:t>bisogna dare maggiore spazio ai contratti aziendali e al salario minimo, come fece la Germania 15 anni fa, come ha fatto recentemente la Spagna e come sta facendo ora la Francia</a:t>
            </a:r>
          </a:p>
        </p:txBody>
      </p:sp>
    </p:spTree>
    <p:extLst>
      <p:ext uri="{BB962C8B-B14F-4D97-AF65-F5344CB8AC3E}">
        <p14:creationId xmlns:p14="http://schemas.microsoft.com/office/powerpoint/2010/main" val="354227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Marco </a:t>
            </a:r>
            <a:r>
              <a:rPr lang="it-IT" dirty="0" smtClean="0"/>
              <a:t>Leonardi</a:t>
            </a:r>
            <a:br>
              <a:rPr lang="it-IT" dirty="0" smtClean="0"/>
            </a:br>
            <a:r>
              <a:rPr lang="it-IT" dirty="0" smtClean="0"/>
              <a:t>#2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1517" cy="4351338"/>
          </a:xfrm>
        </p:spPr>
        <p:txBody>
          <a:bodyPr>
            <a:normAutofit fontScale="77500" lnSpcReduction="20000"/>
          </a:bodyPr>
          <a:lstStyle/>
          <a:p>
            <a:r>
              <a:rPr lang="it-IT" sz="4100" dirty="0" smtClean="0"/>
              <a:t>La situazione in Italia</a:t>
            </a:r>
          </a:p>
          <a:p>
            <a:pPr lvl="1"/>
            <a:endParaRPr lang="it-IT" i="1" dirty="0" smtClean="0"/>
          </a:p>
          <a:p>
            <a:pPr lvl="1"/>
            <a:r>
              <a:rPr lang="it-IT" sz="2600" dirty="0" smtClean="0"/>
              <a:t>800 </a:t>
            </a:r>
            <a:r>
              <a:rPr lang="it-IT" sz="2600" dirty="0"/>
              <a:t>contratti nazionali, alcuni dei quali </a:t>
            </a:r>
            <a:r>
              <a:rPr lang="it-IT" sz="2600" dirty="0" smtClean="0"/>
              <a:t>(«accordi pirata») </a:t>
            </a:r>
            <a:r>
              <a:rPr lang="it-IT" sz="2600" dirty="0"/>
              <a:t>definiscono bassi livelli salariali senza controllo della effettiva rappresentatività sindacale delle parti che negoziano e </a:t>
            </a:r>
            <a:r>
              <a:rPr lang="it-IT" sz="2600" dirty="0" smtClean="0"/>
              <a:t>sottoscrivono</a:t>
            </a:r>
            <a:endParaRPr lang="it-IT" sz="2600" dirty="0"/>
          </a:p>
          <a:p>
            <a:pPr lvl="1"/>
            <a:endParaRPr lang="it-IT" sz="2600" dirty="0"/>
          </a:p>
          <a:p>
            <a:pPr lvl="1"/>
            <a:r>
              <a:rPr lang="it-IT" sz="2600" dirty="0" smtClean="0"/>
              <a:t>il modello </a:t>
            </a:r>
            <a:r>
              <a:rPr lang="it-IT" sz="2600" dirty="0"/>
              <a:t>alternativo che ci proponevamo di introdurre è quello costituito dallo spostamento normativo sul contratto aziendale e/o il salario </a:t>
            </a:r>
            <a:r>
              <a:rPr lang="it-IT" sz="2600" dirty="0" smtClean="0"/>
              <a:t>minimo</a:t>
            </a:r>
          </a:p>
          <a:p>
            <a:pPr lvl="1"/>
            <a:endParaRPr lang="it-IT" sz="2600" dirty="0"/>
          </a:p>
          <a:p>
            <a:pPr lvl="1"/>
            <a:r>
              <a:rPr lang="it-IT" sz="2600" dirty="0" smtClean="0"/>
              <a:t>il salario </a:t>
            </a:r>
            <a:r>
              <a:rPr lang="it-IT" sz="2600" dirty="0"/>
              <a:t>minimo legale era previsto nella legge delega del Jobs </a:t>
            </a:r>
            <a:r>
              <a:rPr lang="it-IT" sz="2600" dirty="0" err="1"/>
              <a:t>Act</a:t>
            </a:r>
            <a:r>
              <a:rPr lang="it-IT" sz="2600" dirty="0"/>
              <a:t>, ma quella delega non fu mai esercitata nonostante il fatto che il salario minimo apparisse con una formula assai </a:t>
            </a:r>
            <a:r>
              <a:rPr lang="it-IT" sz="2600" dirty="0" smtClean="0"/>
              <a:t>blanda:</a:t>
            </a:r>
          </a:p>
          <a:p>
            <a:pPr lvl="1"/>
            <a:endParaRPr lang="it-IT" sz="2600" dirty="0" smtClean="0"/>
          </a:p>
          <a:p>
            <a:pPr lvl="2"/>
            <a:r>
              <a:rPr lang="it-IT" sz="2600" i="1" dirty="0" smtClean="0"/>
              <a:t>“</a:t>
            </a:r>
            <a:r>
              <a:rPr lang="it-IT" sz="2600" i="1" dirty="0"/>
              <a:t>salario minimo legale nei settori non coperti da CCNL</a:t>
            </a:r>
            <a:r>
              <a:rPr lang="it-IT" sz="2600" i="1" dirty="0" smtClean="0"/>
              <a:t>”</a:t>
            </a:r>
          </a:p>
          <a:p>
            <a:pPr lvl="1"/>
            <a:endParaRPr lang="it-IT" sz="2600" dirty="0"/>
          </a:p>
          <a:p>
            <a:pPr lvl="1"/>
            <a:r>
              <a:rPr lang="it-IT" sz="2600" dirty="0" smtClean="0"/>
              <a:t>difficile </a:t>
            </a:r>
            <a:r>
              <a:rPr lang="it-IT" sz="2600" dirty="0"/>
              <a:t>capire quale settore potesse effettivamente essere sprovvisto di </a:t>
            </a:r>
            <a:r>
              <a:rPr lang="it-IT" sz="2600" dirty="0" smtClean="0"/>
              <a:t>CCNL</a:t>
            </a:r>
          </a:p>
        </p:txBody>
      </p:sp>
    </p:spTree>
    <p:extLst>
      <p:ext uri="{BB962C8B-B14F-4D97-AF65-F5344CB8AC3E}">
        <p14:creationId xmlns:p14="http://schemas.microsoft.com/office/powerpoint/2010/main" val="122501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Marco </a:t>
            </a:r>
            <a:r>
              <a:rPr lang="it-IT" dirty="0" smtClean="0"/>
              <a:t>Leonardi</a:t>
            </a:r>
            <a:br>
              <a:rPr lang="it-IT" dirty="0" smtClean="0"/>
            </a:br>
            <a:r>
              <a:rPr lang="it-IT" dirty="0" smtClean="0"/>
              <a:t>#3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1517" cy="4351338"/>
          </a:xfrm>
        </p:spPr>
        <p:txBody>
          <a:bodyPr>
            <a:normAutofit fontScale="70000" lnSpcReduction="20000"/>
          </a:bodyPr>
          <a:lstStyle/>
          <a:p>
            <a:r>
              <a:rPr lang="it-IT" sz="4600" dirty="0" smtClean="0"/>
              <a:t>Netta resistenza delle parti sociali</a:t>
            </a:r>
          </a:p>
          <a:p>
            <a:pPr lvl="1"/>
            <a:endParaRPr lang="it-IT" i="1" dirty="0" smtClean="0"/>
          </a:p>
          <a:p>
            <a:pPr lvl="1"/>
            <a:r>
              <a:rPr lang="it-IT" sz="2900" dirty="0" smtClean="0"/>
              <a:t>L’opposizione </a:t>
            </a:r>
            <a:r>
              <a:rPr lang="it-IT" sz="2900" dirty="0"/>
              <a:t>delle parti sociali fu la ragione del fallimento di quel tentativo di regolare i contratti aziendali (e il salario minimo</a:t>
            </a:r>
            <a:r>
              <a:rPr lang="it-IT" sz="2900" dirty="0" smtClean="0"/>
              <a:t>)</a:t>
            </a:r>
          </a:p>
          <a:p>
            <a:pPr lvl="1"/>
            <a:endParaRPr lang="it-IT" sz="2900" dirty="0" smtClean="0"/>
          </a:p>
          <a:p>
            <a:pPr lvl="1"/>
            <a:r>
              <a:rPr lang="it-IT" sz="2900" dirty="0" smtClean="0"/>
              <a:t>… </a:t>
            </a:r>
            <a:r>
              <a:rPr lang="it-IT" sz="2900" dirty="0"/>
              <a:t>combinata con la mancata volontà del Governo di forzare ancora una volta la </a:t>
            </a:r>
            <a:r>
              <a:rPr lang="it-IT" sz="2900" dirty="0" smtClean="0"/>
              <a:t>mano dopo il contratto a tutele crescenti</a:t>
            </a:r>
          </a:p>
          <a:p>
            <a:pPr lvl="1"/>
            <a:endParaRPr lang="it-IT" sz="2900" dirty="0" smtClean="0"/>
          </a:p>
          <a:p>
            <a:pPr lvl="1"/>
            <a:r>
              <a:rPr lang="it-IT" sz="2900" dirty="0" smtClean="0"/>
              <a:t>la </a:t>
            </a:r>
            <a:r>
              <a:rPr lang="it-IT" sz="2900" dirty="0"/>
              <a:t>posizione dei sindacati e di Confindustria era determinata dal timore </a:t>
            </a:r>
            <a:r>
              <a:rPr lang="it-IT" sz="2900" dirty="0" smtClean="0"/>
              <a:t>(«infondato») </a:t>
            </a:r>
            <a:r>
              <a:rPr lang="it-IT" sz="2900" dirty="0"/>
              <a:t>che i CCNL si sarebbero indeboliti di fronte al salario </a:t>
            </a:r>
            <a:r>
              <a:rPr lang="it-IT" sz="2900" dirty="0" smtClean="0"/>
              <a:t>minimo, anche </a:t>
            </a:r>
            <a:r>
              <a:rPr lang="it-IT" sz="2900" dirty="0"/>
              <a:t>il </a:t>
            </a:r>
            <a:r>
              <a:rPr lang="it-IT" sz="2900" dirty="0" smtClean="0"/>
              <a:t>loro ruolo </a:t>
            </a:r>
            <a:r>
              <a:rPr lang="it-IT" sz="2900" dirty="0"/>
              <a:t>di </a:t>
            </a:r>
            <a:r>
              <a:rPr lang="it-IT" sz="2900" dirty="0" smtClean="0"/>
              <a:t>rappresentanza</a:t>
            </a:r>
          </a:p>
          <a:p>
            <a:pPr lvl="1"/>
            <a:endParaRPr lang="it-IT" sz="2900" dirty="0"/>
          </a:p>
          <a:p>
            <a:pPr lvl="1"/>
            <a:r>
              <a:rPr lang="it-IT" sz="2900" dirty="0" smtClean="0"/>
              <a:t>ancora </a:t>
            </a:r>
            <a:r>
              <a:rPr lang="it-IT" sz="2900" dirty="0"/>
              <a:t>oggi </a:t>
            </a:r>
            <a:r>
              <a:rPr lang="it-IT" sz="2900" dirty="0" smtClean="0"/>
              <a:t>le parti sociali difendono </a:t>
            </a:r>
            <a:r>
              <a:rPr lang="it-IT" sz="2900" dirty="0"/>
              <a:t>il ruolo dei CCNL però si sono resi conto che i soli accordi tra le parti non possono funzionare e si sono orientati a chiedere una legge che li </a:t>
            </a:r>
            <a:r>
              <a:rPr lang="it-IT" sz="2900" dirty="0" smtClean="0"/>
              <a:t>assorba</a:t>
            </a:r>
          </a:p>
          <a:p>
            <a:pPr lvl="1"/>
            <a:endParaRPr lang="it-IT" sz="2900" dirty="0"/>
          </a:p>
          <a:p>
            <a:pPr lvl="1"/>
            <a:r>
              <a:rPr lang="it-IT" sz="2900" dirty="0" smtClean="0"/>
              <a:t>lo </a:t>
            </a:r>
            <a:r>
              <a:rPr lang="it-IT" sz="2900" dirty="0"/>
              <a:t>hanno fatto in maniera esplicita nel 2018 firmando </a:t>
            </a:r>
            <a:r>
              <a:rPr lang="it-IT" sz="2900" dirty="0" smtClean="0"/>
              <a:t>il </a:t>
            </a:r>
            <a:r>
              <a:rPr lang="it-IT" sz="2900" dirty="0"/>
              <a:t>cosiddetto </a:t>
            </a:r>
            <a:r>
              <a:rPr lang="it-IT" sz="2900" dirty="0" smtClean="0"/>
              <a:t>«patto </a:t>
            </a:r>
            <a:r>
              <a:rPr lang="it-IT" sz="2900" dirty="0"/>
              <a:t>della </a:t>
            </a:r>
            <a:r>
              <a:rPr lang="it-IT" sz="2900" dirty="0" smtClean="0"/>
              <a:t>fabbrica»</a:t>
            </a:r>
          </a:p>
        </p:txBody>
      </p:sp>
    </p:spTree>
    <p:extLst>
      <p:ext uri="{BB962C8B-B14F-4D97-AF65-F5344CB8AC3E}">
        <p14:creationId xmlns:p14="http://schemas.microsoft.com/office/powerpoint/2010/main" val="364948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Marco </a:t>
            </a:r>
            <a:r>
              <a:rPr lang="it-IT" dirty="0" smtClean="0"/>
              <a:t>Leonardi</a:t>
            </a:r>
            <a:br>
              <a:rPr lang="it-IT" dirty="0" smtClean="0"/>
            </a:br>
            <a:r>
              <a:rPr lang="it-IT" dirty="0" smtClean="0"/>
              <a:t>#4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1517" cy="4351338"/>
          </a:xfrm>
        </p:spPr>
        <p:txBody>
          <a:bodyPr>
            <a:noAutofit/>
          </a:bodyPr>
          <a:lstStyle/>
          <a:p>
            <a:r>
              <a:rPr lang="it-IT" sz="3200" dirty="0" smtClean="0"/>
              <a:t>Il «patto </a:t>
            </a:r>
            <a:r>
              <a:rPr lang="it-IT" sz="3200" dirty="0"/>
              <a:t>della </a:t>
            </a:r>
            <a:r>
              <a:rPr lang="it-IT" sz="3200" dirty="0" smtClean="0"/>
              <a:t>fabbrica»</a:t>
            </a:r>
            <a:endParaRPr lang="it-IT" sz="3200" dirty="0"/>
          </a:p>
          <a:p>
            <a:pPr lvl="1"/>
            <a:endParaRPr lang="it-IT" dirty="0"/>
          </a:p>
          <a:p>
            <a:pPr lvl="1"/>
            <a:r>
              <a:rPr lang="it-IT" dirty="0" smtClean="0"/>
              <a:t>intendimenti giusti</a:t>
            </a:r>
          </a:p>
          <a:p>
            <a:pPr lvl="2"/>
            <a:endParaRPr lang="it-IT" i="1" dirty="0" smtClean="0"/>
          </a:p>
          <a:p>
            <a:pPr lvl="2"/>
            <a:r>
              <a:rPr lang="it-IT" i="1" dirty="0" smtClean="0"/>
              <a:t>rappresentanza </a:t>
            </a:r>
            <a:r>
              <a:rPr lang="it-IT" i="1" dirty="0"/>
              <a:t>sindacale nei luoghi di </a:t>
            </a:r>
            <a:r>
              <a:rPr lang="it-IT" i="1" dirty="0" smtClean="0"/>
              <a:t>lavoro</a:t>
            </a:r>
          </a:p>
          <a:p>
            <a:pPr lvl="2"/>
            <a:r>
              <a:rPr lang="it-IT" i="1" dirty="0" smtClean="0"/>
              <a:t>formazione</a:t>
            </a:r>
          </a:p>
          <a:p>
            <a:pPr lvl="2"/>
            <a:r>
              <a:rPr lang="it-IT" i="1" dirty="0" smtClean="0"/>
              <a:t>partecipazione </a:t>
            </a:r>
            <a:r>
              <a:rPr lang="it-IT" i="1" dirty="0"/>
              <a:t>dei </a:t>
            </a:r>
            <a:r>
              <a:rPr lang="it-IT" i="1" dirty="0" smtClean="0"/>
              <a:t>lavoratori</a:t>
            </a:r>
          </a:p>
          <a:p>
            <a:pPr lvl="2"/>
            <a:r>
              <a:rPr lang="it-IT" i="1" dirty="0" smtClean="0"/>
              <a:t>politiche attive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… ma </a:t>
            </a:r>
            <a:r>
              <a:rPr lang="it-IT" dirty="0"/>
              <a:t>pochi contenuti </a:t>
            </a:r>
            <a:r>
              <a:rPr lang="it-IT" dirty="0" smtClean="0"/>
              <a:t>concreti</a:t>
            </a:r>
          </a:p>
        </p:txBody>
      </p:sp>
    </p:spTree>
    <p:extLst>
      <p:ext uri="{BB962C8B-B14F-4D97-AF65-F5344CB8AC3E}">
        <p14:creationId xmlns:p14="http://schemas.microsoft.com/office/powerpoint/2010/main" val="235688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Marco </a:t>
            </a:r>
            <a:r>
              <a:rPr lang="it-IT" dirty="0" smtClean="0"/>
              <a:t>Leonardi</a:t>
            </a:r>
            <a:br>
              <a:rPr lang="it-IT" dirty="0" smtClean="0"/>
            </a:br>
            <a:r>
              <a:rPr lang="it-IT" dirty="0" smtClean="0"/>
              <a:t>#5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1517" cy="4351338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it-IT" sz="3500" dirty="0" smtClean="0"/>
              <a:t>La posizione delle </a:t>
            </a:r>
            <a:r>
              <a:rPr lang="it-IT" sz="3500" dirty="0"/>
              <a:t>parti </a:t>
            </a:r>
            <a:r>
              <a:rPr lang="it-IT" sz="3500" dirty="0" smtClean="0"/>
              <a:t>sociali</a:t>
            </a:r>
          </a:p>
          <a:p>
            <a:pPr lvl="1"/>
            <a:endParaRPr lang="it-IT" sz="2900" dirty="0"/>
          </a:p>
          <a:p>
            <a:pPr lvl="2"/>
            <a:r>
              <a:rPr lang="it-IT" sz="2600" dirty="0" smtClean="0"/>
              <a:t>sono sempre </a:t>
            </a:r>
            <a:r>
              <a:rPr lang="it-IT" sz="2600" dirty="0"/>
              <a:t>stati contrari al salario minimo </a:t>
            </a:r>
            <a:r>
              <a:rPr lang="it-IT" sz="2600" dirty="0" smtClean="0"/>
              <a:t>legale</a:t>
            </a:r>
          </a:p>
          <a:p>
            <a:pPr lvl="2"/>
            <a:endParaRPr lang="it-IT" sz="2600" dirty="0"/>
          </a:p>
          <a:p>
            <a:pPr lvl="2"/>
            <a:r>
              <a:rPr lang="it-IT" sz="2600" dirty="0" smtClean="0"/>
              <a:t>… ma temono che </a:t>
            </a:r>
            <a:r>
              <a:rPr lang="it-IT" sz="2600" dirty="0"/>
              <a:t>le promesse elettorali dei partiti possano avere la </a:t>
            </a:r>
            <a:r>
              <a:rPr lang="it-IT" sz="2600" dirty="0" smtClean="0"/>
              <a:t>meglio</a:t>
            </a:r>
          </a:p>
          <a:p>
            <a:pPr lvl="2"/>
            <a:endParaRPr lang="it-IT" sz="2600" dirty="0"/>
          </a:p>
          <a:p>
            <a:pPr lvl="2"/>
            <a:r>
              <a:rPr lang="it-IT" sz="2600" dirty="0" smtClean="0"/>
              <a:t>il </a:t>
            </a:r>
            <a:r>
              <a:rPr lang="it-IT" sz="2600" dirty="0"/>
              <a:t>patto per la fabbrica </a:t>
            </a:r>
            <a:r>
              <a:rPr lang="it-IT" sz="2600" dirty="0" smtClean="0"/>
              <a:t>fissa </a:t>
            </a:r>
            <a:r>
              <a:rPr lang="it-IT" sz="2600" dirty="0"/>
              <a:t>i criteri di determinazione del salario nei </a:t>
            </a:r>
            <a:r>
              <a:rPr lang="it-IT" sz="2600" dirty="0" smtClean="0"/>
              <a:t>CCNL</a:t>
            </a:r>
          </a:p>
          <a:p>
            <a:pPr lvl="2"/>
            <a:endParaRPr lang="it-IT" sz="2600" dirty="0"/>
          </a:p>
          <a:p>
            <a:pPr lvl="2"/>
            <a:r>
              <a:rPr lang="it-IT" sz="2600" dirty="0" smtClean="0"/>
              <a:t>in </a:t>
            </a:r>
            <a:r>
              <a:rPr lang="it-IT" sz="2600" dirty="0"/>
              <a:t>modo da mandare un messaggio chiaro alla </a:t>
            </a:r>
            <a:r>
              <a:rPr lang="it-IT" sz="2600" dirty="0" smtClean="0"/>
              <a:t>politica:</a:t>
            </a:r>
          </a:p>
          <a:p>
            <a:pPr lvl="2"/>
            <a:endParaRPr lang="it-IT" sz="2600" dirty="0" smtClean="0"/>
          </a:p>
          <a:p>
            <a:pPr lvl="2"/>
            <a:r>
              <a:rPr lang="it-IT" sz="2600" dirty="0" smtClean="0"/>
              <a:t>«se </a:t>
            </a:r>
            <a:r>
              <a:rPr lang="it-IT" sz="2600" dirty="0"/>
              <a:t>volete fare una legge sul salario minimo basta che adottiate i salari così come li abbiamo definiti </a:t>
            </a:r>
            <a:r>
              <a:rPr lang="it-IT" sz="2600" dirty="0" smtClean="0"/>
              <a:t>noi»</a:t>
            </a:r>
          </a:p>
        </p:txBody>
      </p:sp>
    </p:spTree>
    <p:extLst>
      <p:ext uri="{BB962C8B-B14F-4D97-AF65-F5344CB8AC3E}">
        <p14:creationId xmlns:p14="http://schemas.microsoft.com/office/powerpoint/2010/main" val="24632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Introduzione</a:t>
            </a:r>
            <a:br>
              <a:rPr lang="it-IT" dirty="0" smtClean="0"/>
            </a:br>
            <a:r>
              <a:rPr lang="it-IT" dirty="0" smtClean="0"/>
              <a:t>#1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1517" cy="4351338"/>
          </a:xfrm>
        </p:spPr>
        <p:txBody>
          <a:bodyPr>
            <a:normAutofit lnSpcReduction="10000"/>
          </a:bodyPr>
          <a:lstStyle/>
          <a:p>
            <a:r>
              <a:rPr lang="it-IT" sz="3000" i="1" dirty="0" smtClean="0"/>
              <a:t>Paure e speranze</a:t>
            </a:r>
            <a:endParaRPr lang="it-IT" sz="3000" dirty="0" smtClean="0"/>
          </a:p>
          <a:p>
            <a:pPr lvl="1"/>
            <a:endParaRPr lang="it-IT" i="1" dirty="0" smtClean="0"/>
          </a:p>
          <a:p>
            <a:pPr lvl="1"/>
            <a:r>
              <a:rPr lang="it-IT" i="1" dirty="0" smtClean="0"/>
              <a:t>Il </a:t>
            </a:r>
            <a:r>
              <a:rPr lang="it-IT" i="1" dirty="0"/>
              <a:t>dibattito sulla proposta di introdurre anche in Italia un salario minimo orario ha suscitato paure e speranze che rischiano di rivelarsi </a:t>
            </a:r>
            <a:r>
              <a:rPr lang="it-IT" i="1" dirty="0" smtClean="0"/>
              <a:t>eccessive</a:t>
            </a:r>
          </a:p>
          <a:p>
            <a:pPr lvl="1"/>
            <a:endParaRPr lang="it-IT" i="1" dirty="0"/>
          </a:p>
          <a:p>
            <a:pPr lvl="1"/>
            <a:r>
              <a:rPr lang="it-IT" i="1" dirty="0" smtClean="0"/>
              <a:t>È questo che insegna l’esperienza di altri paesi </a:t>
            </a:r>
          </a:p>
          <a:p>
            <a:pPr lvl="1"/>
            <a:endParaRPr lang="it-IT" i="1" dirty="0"/>
          </a:p>
          <a:p>
            <a:pPr lvl="2"/>
            <a:r>
              <a:rPr lang="it-IT" i="1" dirty="0" smtClean="0"/>
              <a:t>il Regno </a:t>
            </a:r>
            <a:r>
              <a:rPr lang="it-IT" i="1" dirty="0"/>
              <a:t>Unito e </a:t>
            </a:r>
            <a:r>
              <a:rPr lang="it-IT" i="1" dirty="0" smtClean="0"/>
              <a:t>la Germania hanno introdotto un salario </a:t>
            </a:r>
            <a:r>
              <a:rPr lang="it-IT" i="1" dirty="0"/>
              <a:t>minimo </a:t>
            </a:r>
            <a:r>
              <a:rPr lang="it-IT" i="1" dirty="0" smtClean="0"/>
              <a:t>nazionale dopo </a:t>
            </a:r>
            <a:r>
              <a:rPr lang="it-IT" i="1" dirty="0"/>
              <a:t>dubbi e incertezze non dissimili da quelle </a:t>
            </a:r>
            <a:r>
              <a:rPr lang="it-IT" i="1" dirty="0" smtClean="0"/>
              <a:t>italiane</a:t>
            </a:r>
          </a:p>
          <a:p>
            <a:pPr lvl="2"/>
            <a:endParaRPr lang="it-IT" i="1" dirty="0"/>
          </a:p>
          <a:p>
            <a:pPr lvl="2"/>
            <a:r>
              <a:rPr lang="it-IT" i="1" dirty="0" smtClean="0"/>
              <a:t>la Grecia ha tagliato il </a:t>
            </a:r>
            <a:r>
              <a:rPr lang="it-IT" i="1" dirty="0"/>
              <a:t>salario minimo </a:t>
            </a:r>
            <a:r>
              <a:rPr lang="it-IT" i="1" dirty="0" smtClean="0"/>
              <a:t>nel 2012 </a:t>
            </a:r>
            <a:r>
              <a:rPr lang="it-IT" i="1" dirty="0"/>
              <a:t>nel </a:t>
            </a:r>
            <a:r>
              <a:rPr lang="it-IT" i="1" dirty="0" smtClean="0"/>
              <a:t>tentativo </a:t>
            </a:r>
            <a:r>
              <a:rPr lang="it-IT" i="1" dirty="0"/>
              <a:t>di fermare l’aumento </a:t>
            </a:r>
            <a:r>
              <a:rPr lang="it-IT" i="1" dirty="0" smtClean="0"/>
              <a:t>della disoccupazione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819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Introduzione</a:t>
            </a:r>
            <a:br>
              <a:rPr lang="it-IT" dirty="0" smtClean="0"/>
            </a:br>
            <a:r>
              <a:rPr lang="it-IT" dirty="0" smtClean="0"/>
              <a:t>#2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1517" cy="4351338"/>
          </a:xfrm>
        </p:spPr>
        <p:txBody>
          <a:bodyPr>
            <a:normAutofit fontScale="92500" lnSpcReduction="20000"/>
          </a:bodyPr>
          <a:lstStyle/>
          <a:p>
            <a:r>
              <a:rPr lang="it-IT" sz="3500" dirty="0" smtClean="0"/>
              <a:t>La povertà lavorativa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povertà </a:t>
            </a:r>
            <a:r>
              <a:rPr lang="it-IT" dirty="0"/>
              <a:t>significa basso reddito </a:t>
            </a:r>
            <a:r>
              <a:rPr lang="it-IT" u="sng" dirty="0" smtClean="0"/>
              <a:t>familiare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non dipende solo </a:t>
            </a:r>
            <a:r>
              <a:rPr lang="it-IT" dirty="0"/>
              <a:t>dalla retribuzione oraria di chi </a:t>
            </a:r>
            <a:r>
              <a:rPr lang="it-IT" dirty="0" smtClean="0"/>
              <a:t>lavora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… ma </a:t>
            </a:r>
            <a:r>
              <a:rPr lang="it-IT" dirty="0"/>
              <a:t>anche da quante ore </a:t>
            </a:r>
            <a:r>
              <a:rPr lang="it-IT" dirty="0" smtClean="0"/>
              <a:t>lavora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… da </a:t>
            </a:r>
            <a:r>
              <a:rPr lang="it-IT" dirty="0"/>
              <a:t>quante altre persone lavorano nello stesso nucleo </a:t>
            </a:r>
            <a:r>
              <a:rPr lang="it-IT" dirty="0" smtClean="0"/>
              <a:t>familiare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… dalla </a:t>
            </a:r>
            <a:r>
              <a:rPr lang="it-IT" dirty="0"/>
              <a:t>loro busta </a:t>
            </a:r>
            <a:r>
              <a:rPr lang="it-IT" dirty="0" smtClean="0"/>
              <a:t>paga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… da </a:t>
            </a:r>
            <a:r>
              <a:rPr lang="it-IT" dirty="0"/>
              <a:t>tutti gli altri redditi che confluiscono nel bilancio </a:t>
            </a:r>
            <a:r>
              <a:rPr lang="it-IT" dirty="0" smtClean="0"/>
              <a:t>familiare</a:t>
            </a:r>
          </a:p>
        </p:txBody>
      </p:sp>
    </p:spTree>
    <p:extLst>
      <p:ext uri="{BB962C8B-B14F-4D97-AF65-F5344CB8AC3E}">
        <p14:creationId xmlns:p14="http://schemas.microsoft.com/office/powerpoint/2010/main" val="74466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Introduzione</a:t>
            </a:r>
            <a:br>
              <a:rPr lang="it-IT" dirty="0" smtClean="0"/>
            </a:br>
            <a:r>
              <a:rPr lang="it-IT" dirty="0" smtClean="0"/>
              <a:t>#3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1517" cy="4351338"/>
          </a:xfrm>
        </p:spPr>
        <p:txBody>
          <a:bodyPr>
            <a:normAutofit/>
          </a:bodyPr>
          <a:lstStyle/>
          <a:p>
            <a:r>
              <a:rPr lang="it-IT" sz="3000" dirty="0" smtClean="0"/>
              <a:t>Utilità del salario minimo come strumento contro la povertà</a:t>
            </a:r>
          </a:p>
          <a:p>
            <a:pPr lvl="1"/>
            <a:endParaRPr lang="it-IT" dirty="0"/>
          </a:p>
          <a:p>
            <a:pPr lvl="1"/>
            <a:r>
              <a:rPr lang="it-IT" dirty="0" smtClean="0"/>
              <a:t>dipende </a:t>
            </a:r>
            <a:r>
              <a:rPr lang="it-IT" dirty="0"/>
              <a:t>molto da chi sono i soggetti che ne beneficiano perché hanno un salario </a:t>
            </a:r>
            <a:r>
              <a:rPr lang="it-IT" dirty="0" smtClean="0"/>
              <a:t>basso</a:t>
            </a:r>
          </a:p>
          <a:p>
            <a:pPr marL="457200" lvl="1" indent="0">
              <a:buNone/>
            </a:pPr>
            <a:endParaRPr lang="it-IT" dirty="0"/>
          </a:p>
          <a:p>
            <a:pPr lvl="1"/>
            <a:r>
              <a:rPr lang="it-IT" dirty="0" smtClean="0"/>
              <a:t>se </a:t>
            </a:r>
            <a:r>
              <a:rPr lang="it-IT" dirty="0"/>
              <a:t>i lavoratori sottopagati fossero tutti studenti che abitano con genitori benestanti, il salario minimo non inciderebbe affatto sul livello generale della </a:t>
            </a:r>
            <a:r>
              <a:rPr lang="it-IT" dirty="0" smtClean="0"/>
              <a:t>povertà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mentre se </a:t>
            </a:r>
            <a:r>
              <a:rPr lang="it-IT" dirty="0"/>
              <a:t>a beneficiarne fossero capofamiglia con figli a carico, il contributo del salario minimo alla lotta contro la povertà sarebbe </a:t>
            </a:r>
            <a:r>
              <a:rPr lang="it-IT" dirty="0" smtClean="0"/>
              <a:t>rilevantissimo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722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Introduzione</a:t>
            </a:r>
            <a:br>
              <a:rPr lang="it-IT" dirty="0" smtClean="0"/>
            </a:br>
            <a:r>
              <a:rPr lang="it-IT" dirty="0" smtClean="0"/>
              <a:t>#4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1517" cy="4351338"/>
          </a:xfrm>
        </p:spPr>
        <p:txBody>
          <a:bodyPr>
            <a:normAutofit fontScale="92500" lnSpcReduction="10000"/>
          </a:bodyPr>
          <a:lstStyle/>
          <a:p>
            <a:r>
              <a:rPr lang="it-IT" sz="3000" dirty="0" smtClean="0"/>
              <a:t>Effetti sull’occupazione – in teoria</a:t>
            </a:r>
          </a:p>
          <a:p>
            <a:pPr lvl="1"/>
            <a:endParaRPr lang="it-IT" dirty="0"/>
          </a:p>
          <a:p>
            <a:pPr lvl="1"/>
            <a:r>
              <a:rPr lang="it-IT" dirty="0" smtClean="0"/>
              <a:t>la </a:t>
            </a:r>
            <a:r>
              <a:rPr lang="it-IT" dirty="0"/>
              <a:t>risposta dei datori del lavoro all’introduzione di un salario minimo legale considerato troppo alto </a:t>
            </a:r>
            <a:r>
              <a:rPr lang="it-IT" dirty="0" smtClean="0"/>
              <a:t>potrebbe vanificare </a:t>
            </a:r>
            <a:r>
              <a:rPr lang="it-IT" dirty="0"/>
              <a:t>i vantaggi per i </a:t>
            </a:r>
            <a:r>
              <a:rPr lang="it-IT" dirty="0" smtClean="0"/>
              <a:t>lavoratori</a:t>
            </a:r>
          </a:p>
          <a:p>
            <a:pPr lvl="1"/>
            <a:endParaRPr lang="it-IT" dirty="0"/>
          </a:p>
          <a:p>
            <a:pPr lvl="1"/>
            <a:r>
              <a:rPr lang="it-IT" dirty="0" smtClean="0"/>
              <a:t>nessuna </a:t>
            </a:r>
            <a:r>
              <a:rPr lang="it-IT" dirty="0"/>
              <a:t>legge può obbligare un’impresa a mantenere il numero di dipendenti e/o l’ammontare di ore lavorate raggiunti prima dell’introduzione del salario </a:t>
            </a:r>
            <a:r>
              <a:rPr lang="it-IT" dirty="0" smtClean="0"/>
              <a:t>minimo</a:t>
            </a:r>
          </a:p>
          <a:p>
            <a:pPr lvl="1"/>
            <a:endParaRPr lang="it-IT" dirty="0"/>
          </a:p>
          <a:p>
            <a:pPr lvl="1"/>
            <a:r>
              <a:rPr lang="it-IT" dirty="0" smtClean="0"/>
              <a:t>sarebbe </a:t>
            </a:r>
            <a:r>
              <a:rPr lang="it-IT" dirty="0"/>
              <a:t>troppo alto un salario minimo orario pari a 9 euro </a:t>
            </a:r>
            <a:r>
              <a:rPr lang="it-IT" dirty="0" smtClean="0"/>
              <a:t>lordi (DL M5S)?</a:t>
            </a:r>
          </a:p>
          <a:p>
            <a:pPr lvl="1"/>
            <a:endParaRPr lang="it-IT" dirty="0"/>
          </a:p>
          <a:p>
            <a:pPr lvl="1"/>
            <a:r>
              <a:rPr lang="it-IT" dirty="0" smtClean="0"/>
              <a:t>rapporto fra </a:t>
            </a:r>
            <a:r>
              <a:rPr lang="it-IT" dirty="0"/>
              <a:t>salario minimo e salario </a:t>
            </a:r>
            <a:r>
              <a:rPr lang="it-IT" dirty="0" smtClean="0"/>
              <a:t>mediano: nei </a:t>
            </a:r>
            <a:r>
              <a:rPr lang="it-IT" dirty="0"/>
              <a:t>paesi europei </a:t>
            </a:r>
            <a:r>
              <a:rPr lang="it-IT" dirty="0" smtClean="0"/>
              <a:t>= 40% - 62%</a:t>
            </a:r>
          </a:p>
          <a:p>
            <a:pPr lvl="1"/>
            <a:endParaRPr lang="it-IT" dirty="0"/>
          </a:p>
          <a:p>
            <a:pPr lvl="1"/>
            <a:r>
              <a:rPr lang="it-IT" dirty="0" smtClean="0"/>
              <a:t>secondo Andrea </a:t>
            </a:r>
            <a:r>
              <a:rPr lang="it-IT" dirty="0" err="1" smtClean="0"/>
              <a:t>Garnero</a:t>
            </a:r>
            <a:r>
              <a:rPr lang="it-IT" dirty="0" smtClean="0"/>
              <a:t> (Ocse): in Italia a 9 </a:t>
            </a:r>
            <a:r>
              <a:rPr lang="it-IT" dirty="0"/>
              <a:t>euro lordi </a:t>
            </a:r>
            <a:r>
              <a:rPr lang="it-IT" dirty="0" smtClean="0"/>
              <a:t>all’ora = 75% - 80%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8575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3+1 contributi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Introduzione</a:t>
            </a:r>
          </a:p>
          <a:p>
            <a:endParaRPr lang="it-IT" dirty="0" smtClean="0"/>
          </a:p>
          <a:p>
            <a:r>
              <a:rPr lang="it-IT" dirty="0" smtClean="0"/>
              <a:t>Presente </a:t>
            </a:r>
            <a:r>
              <a:rPr lang="it-IT" dirty="0"/>
              <a:t>e futuro del salario minimo in Italia e all'estero</a:t>
            </a:r>
          </a:p>
          <a:p>
            <a:pPr marL="457200" lvl="1" indent="0">
              <a:buNone/>
            </a:pPr>
            <a:r>
              <a:rPr lang="it-IT" dirty="0" smtClean="0"/>
              <a:t>Daniele </a:t>
            </a:r>
            <a:r>
              <a:rPr lang="it-IT" dirty="0"/>
              <a:t>Checchi (Università degli studi di Milano)</a:t>
            </a:r>
          </a:p>
          <a:p>
            <a:endParaRPr lang="it-IT" dirty="0"/>
          </a:p>
          <a:p>
            <a:r>
              <a:rPr lang="it-IT" dirty="0" smtClean="0"/>
              <a:t>Salario </a:t>
            </a:r>
            <a:r>
              <a:rPr lang="it-IT" dirty="0"/>
              <a:t>minimo e basse retribuzioni in Italia</a:t>
            </a:r>
          </a:p>
          <a:p>
            <a:pPr marL="457200" lvl="1" indent="0">
              <a:buNone/>
            </a:pPr>
            <a:r>
              <a:rPr lang="it-IT" dirty="0" smtClean="0"/>
              <a:t>Michele </a:t>
            </a:r>
            <a:r>
              <a:rPr lang="it-IT" dirty="0"/>
              <a:t>Raitano (Sapienza Università di Roma)</a:t>
            </a:r>
          </a:p>
          <a:p>
            <a:endParaRPr lang="it-IT" dirty="0"/>
          </a:p>
          <a:p>
            <a:r>
              <a:rPr lang="it-IT" i="1" dirty="0"/>
              <a:t>Jobs </a:t>
            </a:r>
            <a:r>
              <a:rPr lang="it-IT" i="1" dirty="0" err="1"/>
              <a:t>Act</a:t>
            </a:r>
            <a:r>
              <a:rPr lang="it-IT" i="1" dirty="0"/>
              <a:t> </a:t>
            </a:r>
            <a:r>
              <a:rPr lang="it-IT" dirty="0"/>
              <a:t>e salario minimo </a:t>
            </a:r>
          </a:p>
          <a:p>
            <a:pPr marL="457200" lvl="1" indent="0">
              <a:buNone/>
            </a:pPr>
            <a:r>
              <a:rPr lang="it-IT" dirty="0" smtClean="0"/>
              <a:t>Marco </a:t>
            </a:r>
            <a:r>
              <a:rPr lang="it-IT" dirty="0"/>
              <a:t>Leonardi (Università degli studi di Milano)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213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Introduzione</a:t>
            </a:r>
            <a:br>
              <a:rPr lang="it-IT" dirty="0" smtClean="0"/>
            </a:br>
            <a:r>
              <a:rPr lang="it-IT" dirty="0" smtClean="0"/>
              <a:t>#5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1517" cy="4351338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Effetti sull’occupazione – in pratica</a:t>
            </a:r>
          </a:p>
          <a:p>
            <a:pPr lvl="1"/>
            <a:endParaRPr lang="it-IT" sz="2000" dirty="0"/>
          </a:p>
          <a:p>
            <a:pPr lvl="1"/>
            <a:r>
              <a:rPr lang="it-IT" dirty="0" smtClean="0"/>
              <a:t>le </a:t>
            </a:r>
            <a:r>
              <a:rPr lang="it-IT" dirty="0"/>
              <a:t>previsioni apocalittiche si avverano molto raramente (o quasi mai</a:t>
            </a:r>
            <a:r>
              <a:rPr lang="it-IT" dirty="0" smtClean="0"/>
              <a:t>)</a:t>
            </a:r>
          </a:p>
          <a:p>
            <a:pPr lvl="1"/>
            <a:endParaRPr lang="it-IT" dirty="0"/>
          </a:p>
          <a:p>
            <a:pPr lvl="1"/>
            <a:r>
              <a:rPr lang="it-IT" dirty="0"/>
              <a:t>in Germania, </a:t>
            </a:r>
            <a:r>
              <a:rPr lang="it-IT" dirty="0" smtClean="0"/>
              <a:t>alla </a:t>
            </a:r>
            <a:r>
              <a:rPr lang="it-IT" dirty="0"/>
              <a:t>vigilia dell’introduzione del salario </a:t>
            </a:r>
            <a:r>
              <a:rPr lang="it-IT" dirty="0" smtClean="0"/>
              <a:t>minimo a </a:t>
            </a:r>
            <a:r>
              <a:rPr lang="it-IT" dirty="0"/>
              <a:t>8,50 euro orari lordi</a:t>
            </a:r>
            <a:r>
              <a:rPr lang="it-IT" dirty="0" smtClean="0"/>
              <a:t>, le </a:t>
            </a:r>
            <a:r>
              <a:rPr lang="it-IT" dirty="0"/>
              <a:t>stime più pessimiste ipotizzavano la perdita di 4 milioni di posti di </a:t>
            </a:r>
            <a:r>
              <a:rPr lang="it-IT" dirty="0" smtClean="0"/>
              <a:t>lavoro; nel 2016</a:t>
            </a:r>
            <a:r>
              <a:rPr lang="it-IT" dirty="0"/>
              <a:t>, </a:t>
            </a:r>
            <a:r>
              <a:rPr lang="it-IT" dirty="0" smtClean="0"/>
              <a:t>il </a:t>
            </a:r>
            <a:r>
              <a:rPr lang="it-IT" dirty="0"/>
              <a:t>livello di occupazione superò i 40 milioni posti </a:t>
            </a:r>
            <a:r>
              <a:rPr lang="it-IT" dirty="0" smtClean="0"/>
              <a:t>(1 </a:t>
            </a:r>
            <a:r>
              <a:rPr lang="it-IT" dirty="0"/>
              <a:t>milione 250 mila </a:t>
            </a:r>
            <a:r>
              <a:rPr lang="it-IT" dirty="0" smtClean="0"/>
              <a:t>in </a:t>
            </a:r>
            <a:r>
              <a:rPr lang="it-IT" dirty="0"/>
              <a:t>più rispetto al </a:t>
            </a:r>
            <a:r>
              <a:rPr lang="it-IT" dirty="0" smtClean="0"/>
              <a:t>2014, quando entrò in vigore il </a:t>
            </a:r>
            <a:r>
              <a:rPr lang="it-IT" dirty="0"/>
              <a:t>salario </a:t>
            </a:r>
            <a:r>
              <a:rPr lang="it-IT" dirty="0" smtClean="0"/>
              <a:t>minimo)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in </a:t>
            </a:r>
            <a:r>
              <a:rPr lang="it-IT" dirty="0"/>
              <a:t>Grecia, la disoccupazione non smise di crescere anche quando il salario minimo fu tagliato del </a:t>
            </a:r>
            <a:r>
              <a:rPr lang="it-IT" dirty="0" smtClean="0"/>
              <a:t>22% nel </a:t>
            </a:r>
            <a:r>
              <a:rPr lang="it-IT" dirty="0"/>
              <a:t>febbraio </a:t>
            </a:r>
            <a:r>
              <a:rPr lang="it-IT" dirty="0" smtClean="0"/>
              <a:t>2012; il </a:t>
            </a:r>
            <a:r>
              <a:rPr lang="it-IT" dirty="0"/>
              <a:t>numero di occupati </a:t>
            </a:r>
            <a:r>
              <a:rPr lang="it-IT" dirty="0" smtClean="0"/>
              <a:t>di quel mese fu </a:t>
            </a:r>
            <a:r>
              <a:rPr lang="it-IT" dirty="0"/>
              <a:t>superato solo nel marzo 2018 (dopo ben 6 anni</a:t>
            </a:r>
            <a:r>
              <a:rPr lang="it-IT" dirty="0" smtClean="0"/>
              <a:t>)</a:t>
            </a:r>
          </a:p>
          <a:p>
            <a:pPr lvl="1"/>
            <a:endParaRPr lang="it-IT" dirty="0"/>
          </a:p>
          <a:p>
            <a:pPr lvl="1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47355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Introduzione</a:t>
            </a:r>
            <a:br>
              <a:rPr lang="it-IT" dirty="0" smtClean="0"/>
            </a:br>
            <a:r>
              <a:rPr lang="it-IT" dirty="0" smtClean="0"/>
              <a:t>#6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1517" cy="4351338"/>
          </a:xfrm>
        </p:spPr>
        <p:txBody>
          <a:bodyPr>
            <a:normAutofit/>
          </a:bodyPr>
          <a:lstStyle/>
          <a:p>
            <a:r>
              <a:rPr lang="it-IT" dirty="0" smtClean="0"/>
              <a:t>Effetti sulla distribuzione dei redditi</a:t>
            </a:r>
          </a:p>
          <a:p>
            <a:pPr lvl="1"/>
            <a:endParaRPr lang="it-IT" sz="2000" dirty="0"/>
          </a:p>
          <a:p>
            <a:pPr lvl="1"/>
            <a:r>
              <a:rPr lang="it-IT" dirty="0" smtClean="0"/>
              <a:t>in Germania, l’effetto </a:t>
            </a:r>
            <a:r>
              <a:rPr lang="it-IT" dirty="0"/>
              <a:t>del salario minimo fu indubbiamente </a:t>
            </a:r>
            <a:r>
              <a:rPr lang="it-IT" dirty="0" smtClean="0"/>
              <a:t>positivo</a:t>
            </a:r>
          </a:p>
          <a:p>
            <a:pPr lvl="1"/>
            <a:endParaRPr lang="it-IT" dirty="0"/>
          </a:p>
          <a:p>
            <a:pPr lvl="1"/>
            <a:r>
              <a:rPr lang="it-IT" dirty="0" smtClean="0"/>
              <a:t>nell’arco </a:t>
            </a:r>
            <a:r>
              <a:rPr lang="it-IT" dirty="0"/>
              <a:t>di un anno i posti di lavoro pagati meno di 8,50 euro all’ora si ridussero da circa 4 milioni (nell’aprile 2014) ad appena 1 milione 365 mila (nell’aprile 2015</a:t>
            </a:r>
            <a:r>
              <a:rPr lang="it-IT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1474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i="1" dirty="0"/>
              <a:t>Effetti sulla distribuzione dei </a:t>
            </a:r>
            <a:r>
              <a:rPr lang="it-IT" sz="3600" i="1" dirty="0" smtClean="0"/>
              <a:t>redditi nel Regno Unito</a:t>
            </a:r>
            <a:endParaRPr lang="it-IT" sz="3600" i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42" y="1690688"/>
            <a:ext cx="5770576" cy="3958500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5918" y="1922777"/>
            <a:ext cx="5735812" cy="31755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CasellaDiTesto 8"/>
          <p:cNvSpPr txBox="1"/>
          <p:nvPr/>
        </p:nvSpPr>
        <p:spPr>
          <a:xfrm>
            <a:off x="838200" y="5649188"/>
            <a:ext cx="10783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i="1" dirty="0" smtClean="0">
                <a:latin typeface="Corbel" panose="020B0503020204020204" pitchFamily="34" charset="0"/>
              </a:rPr>
              <a:t>Manning A. (2013</a:t>
            </a:r>
            <a:r>
              <a:rPr lang="en-US" sz="1600" i="1" dirty="0">
                <a:latin typeface="Corbel" panose="020B0503020204020204" pitchFamily="34" charset="0"/>
              </a:rPr>
              <a:t>) Minimum </a:t>
            </a:r>
            <a:r>
              <a:rPr lang="en-US" sz="1600" i="1" dirty="0" smtClean="0">
                <a:latin typeface="Corbel" panose="020B0503020204020204" pitchFamily="34" charset="0"/>
              </a:rPr>
              <a:t>wages: a </a:t>
            </a:r>
            <a:r>
              <a:rPr lang="en-US" sz="1600" i="1" dirty="0">
                <a:latin typeface="Corbel" panose="020B0503020204020204" pitchFamily="34" charset="0"/>
              </a:rPr>
              <a:t>view from the </a:t>
            </a:r>
            <a:r>
              <a:rPr lang="en-US" sz="1600" i="1" dirty="0" smtClean="0">
                <a:latin typeface="Corbel" panose="020B0503020204020204" pitchFamily="34" charset="0"/>
              </a:rPr>
              <a:t>UK. </a:t>
            </a:r>
            <a:r>
              <a:rPr lang="en-US" sz="1600" i="1" dirty="0" err="1">
                <a:latin typeface="Corbel" panose="020B0503020204020204" pitchFamily="34" charset="0"/>
              </a:rPr>
              <a:t>Perspektiven</a:t>
            </a:r>
            <a:r>
              <a:rPr lang="en-US" sz="1600" i="1" dirty="0">
                <a:latin typeface="Corbel" panose="020B0503020204020204" pitchFamily="34" charset="0"/>
              </a:rPr>
              <a:t> der </a:t>
            </a:r>
            <a:r>
              <a:rPr lang="en-US" sz="1600" i="1" dirty="0" err="1" smtClean="0">
                <a:latin typeface="Corbel" panose="020B0503020204020204" pitchFamily="34" charset="0"/>
              </a:rPr>
              <a:t>Wirtschaftspolitik</a:t>
            </a:r>
            <a:r>
              <a:rPr lang="en-US" sz="1600" i="1" dirty="0" smtClean="0">
                <a:latin typeface="Corbel" panose="020B0503020204020204" pitchFamily="34" charset="0"/>
              </a:rPr>
              <a:t>.</a:t>
            </a:r>
            <a:endParaRPr lang="en-GB" sz="1600" i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71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Introduzione</a:t>
            </a:r>
            <a:br>
              <a:rPr lang="it-IT" dirty="0" smtClean="0"/>
            </a:br>
            <a:r>
              <a:rPr lang="it-IT" dirty="0" smtClean="0"/>
              <a:t>#7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1517" cy="4351338"/>
          </a:xfrm>
        </p:spPr>
        <p:txBody>
          <a:bodyPr>
            <a:noAutofit/>
          </a:bodyPr>
          <a:lstStyle/>
          <a:p>
            <a:r>
              <a:rPr lang="it-IT" dirty="0" smtClean="0"/>
              <a:t>Le reazioni delle imprese – in teoria</a:t>
            </a:r>
          </a:p>
          <a:p>
            <a:pPr lvl="1"/>
            <a:endParaRPr lang="it-IT" sz="1800" dirty="0"/>
          </a:p>
          <a:p>
            <a:pPr lvl="1"/>
            <a:r>
              <a:rPr lang="it-IT" sz="2000" dirty="0" smtClean="0"/>
              <a:t>di </a:t>
            </a:r>
            <a:r>
              <a:rPr lang="it-IT" sz="2000" dirty="0"/>
              <a:t>fronte </a:t>
            </a:r>
            <a:r>
              <a:rPr lang="it-IT" sz="2000" dirty="0" smtClean="0"/>
              <a:t>ad un </a:t>
            </a:r>
            <a:r>
              <a:rPr lang="it-IT" sz="2000" dirty="0"/>
              <a:t>salario minimo </a:t>
            </a:r>
            <a:r>
              <a:rPr lang="it-IT" sz="2000" dirty="0" smtClean="0"/>
              <a:t>le </a:t>
            </a:r>
            <a:r>
              <a:rPr lang="it-IT" sz="2000" dirty="0"/>
              <a:t>imprese hanno a disposizione diversi canali di </a:t>
            </a:r>
            <a:r>
              <a:rPr lang="it-IT" sz="2000" dirty="0" smtClean="0"/>
              <a:t>aggiustamento</a:t>
            </a:r>
          </a:p>
          <a:p>
            <a:pPr lvl="1"/>
            <a:endParaRPr lang="it-IT" sz="2000" dirty="0" smtClean="0"/>
          </a:p>
          <a:p>
            <a:pPr lvl="1"/>
            <a:r>
              <a:rPr lang="it-IT" sz="2000" dirty="0" smtClean="0"/>
              <a:t>possono </a:t>
            </a:r>
            <a:r>
              <a:rPr lang="it-IT" sz="2000" dirty="0"/>
              <a:t>ridurre il personale, </a:t>
            </a:r>
            <a:r>
              <a:rPr lang="it-IT" sz="2000" dirty="0" smtClean="0"/>
              <a:t>l’orario </a:t>
            </a:r>
            <a:r>
              <a:rPr lang="it-IT" sz="2000" dirty="0"/>
              <a:t>di lavoro, </a:t>
            </a:r>
            <a:r>
              <a:rPr lang="it-IT" sz="2000" dirty="0" smtClean="0"/>
              <a:t>gli </a:t>
            </a:r>
            <a:r>
              <a:rPr lang="it-IT" sz="2000" dirty="0"/>
              <a:t>straordinari, </a:t>
            </a:r>
            <a:r>
              <a:rPr lang="it-IT" sz="2000" dirty="0" smtClean="0"/>
              <a:t>i </a:t>
            </a:r>
            <a:r>
              <a:rPr lang="it-IT" sz="2000" dirty="0"/>
              <a:t>premi di produzione, </a:t>
            </a:r>
            <a:r>
              <a:rPr lang="it-IT" sz="2000" dirty="0" smtClean="0"/>
              <a:t>o altre </a:t>
            </a:r>
            <a:r>
              <a:rPr lang="it-IT" sz="2000" dirty="0"/>
              <a:t>prestazioni come il welfare </a:t>
            </a:r>
            <a:r>
              <a:rPr lang="it-IT" sz="2000" dirty="0" smtClean="0"/>
              <a:t>aziendale</a:t>
            </a:r>
          </a:p>
          <a:p>
            <a:pPr lvl="1"/>
            <a:endParaRPr lang="it-IT" sz="2000" dirty="0"/>
          </a:p>
          <a:p>
            <a:pPr lvl="1"/>
            <a:r>
              <a:rPr lang="it-IT" sz="2000" dirty="0" smtClean="0"/>
              <a:t>possono </a:t>
            </a:r>
            <a:r>
              <a:rPr lang="it-IT" sz="2000" dirty="0"/>
              <a:t>ridurre il </a:t>
            </a:r>
            <a:r>
              <a:rPr lang="it-IT" sz="2000" dirty="0" smtClean="0"/>
              <a:t>turnover (che </a:t>
            </a:r>
            <a:r>
              <a:rPr lang="it-IT" sz="2000" dirty="0"/>
              <a:t>comporta costi </a:t>
            </a:r>
            <a:r>
              <a:rPr lang="it-IT" sz="2000" dirty="0" smtClean="0"/>
              <a:t>anche </a:t>
            </a:r>
            <a:r>
              <a:rPr lang="it-IT" sz="2000" dirty="0"/>
              <a:t>per le </a:t>
            </a:r>
            <a:r>
              <a:rPr lang="it-IT" sz="2000" dirty="0" smtClean="0"/>
              <a:t>aziende), </a:t>
            </a:r>
            <a:r>
              <a:rPr lang="it-IT" sz="2000" dirty="0"/>
              <a:t>riorganizzare i processi di produzione per renderli più efficienti, investire sui dipendenti per aumentarne la </a:t>
            </a:r>
            <a:r>
              <a:rPr lang="it-IT" sz="2000" dirty="0" smtClean="0"/>
              <a:t>produttività</a:t>
            </a:r>
          </a:p>
          <a:p>
            <a:pPr lvl="1"/>
            <a:endParaRPr lang="it-IT" sz="2000" dirty="0"/>
          </a:p>
          <a:p>
            <a:pPr lvl="1"/>
            <a:r>
              <a:rPr lang="it-IT" sz="2000" dirty="0" smtClean="0"/>
              <a:t>se </a:t>
            </a:r>
            <a:r>
              <a:rPr lang="it-IT" sz="2000" dirty="0"/>
              <a:t>le condizioni di mercato lo permettono, possono alzare i </a:t>
            </a:r>
            <a:r>
              <a:rPr lang="it-IT" sz="2000" dirty="0" smtClean="0"/>
              <a:t>prezzi</a:t>
            </a:r>
          </a:p>
          <a:p>
            <a:pPr lvl="1"/>
            <a:endParaRPr lang="it-IT" sz="2000" dirty="0"/>
          </a:p>
          <a:p>
            <a:pPr lvl="1"/>
            <a:r>
              <a:rPr lang="it-IT" sz="2000" dirty="0" smtClean="0"/>
              <a:t>oppure </a:t>
            </a:r>
            <a:r>
              <a:rPr lang="it-IT" sz="2000" dirty="0"/>
              <a:t>possono semplicemente ignorare la legge, entrando </a:t>
            </a:r>
            <a:r>
              <a:rPr lang="it-IT" sz="2000" dirty="0" smtClean="0"/>
              <a:t>nell’economia sommersa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77600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Introduzione</a:t>
            </a:r>
            <a:br>
              <a:rPr lang="it-IT" dirty="0" smtClean="0"/>
            </a:br>
            <a:r>
              <a:rPr lang="it-IT" dirty="0" smtClean="0"/>
              <a:t>#8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1517" cy="4351338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Le reazioni delle imprese – </a:t>
            </a:r>
            <a:r>
              <a:rPr lang="it-IT" dirty="0" smtClean="0"/>
              <a:t>in pratica</a:t>
            </a:r>
            <a:endParaRPr lang="it-IT" dirty="0"/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se il salario minimo «morde» </a:t>
            </a:r>
            <a:r>
              <a:rPr lang="it-IT" dirty="0"/>
              <a:t>ma non </a:t>
            </a:r>
            <a:r>
              <a:rPr lang="it-IT" dirty="0" smtClean="0"/>
              <a:t>troppo, </a:t>
            </a:r>
            <a:r>
              <a:rPr lang="it-IT" dirty="0"/>
              <a:t>le imprese tendono ad assorbire i costi senza necessariamente subire profitti più </a:t>
            </a:r>
            <a:r>
              <a:rPr lang="it-IT" dirty="0" smtClean="0"/>
              <a:t>bassi</a:t>
            </a:r>
          </a:p>
          <a:p>
            <a:pPr lvl="1"/>
            <a:endParaRPr lang="it-IT" dirty="0"/>
          </a:p>
          <a:p>
            <a:pPr lvl="1"/>
            <a:r>
              <a:rPr lang="it-IT" dirty="0" smtClean="0"/>
              <a:t>in Germania, nei settori </a:t>
            </a:r>
            <a:r>
              <a:rPr lang="it-IT" dirty="0"/>
              <a:t>più interessati (alberghi, ristoranti, servizi alla persona), molte aziende hanno ridotto gli orari, presumibilmente eliminando le ore di minore </a:t>
            </a:r>
            <a:r>
              <a:rPr lang="it-IT" dirty="0" smtClean="0"/>
              <a:t>attività</a:t>
            </a:r>
          </a:p>
          <a:p>
            <a:pPr lvl="1"/>
            <a:endParaRPr lang="it-IT" dirty="0"/>
          </a:p>
          <a:p>
            <a:pPr lvl="1"/>
            <a:r>
              <a:rPr lang="it-IT" dirty="0" smtClean="0"/>
              <a:t>inoltre, i </a:t>
            </a:r>
            <a:r>
              <a:rPr lang="it-IT" dirty="0"/>
              <a:t>prezzi sono lievemente aumentati (nel contesto di un tasso di inflazione complessivo pari al 0,3% nel </a:t>
            </a:r>
            <a:r>
              <a:rPr lang="it-IT" dirty="0" smtClean="0"/>
              <a:t>2015), il </a:t>
            </a:r>
            <a:r>
              <a:rPr lang="it-IT" dirty="0"/>
              <a:t>turnover è diminuito (del 3</a:t>
            </a:r>
            <a:r>
              <a:rPr lang="it-IT" dirty="0" smtClean="0"/>
              <a:t>%), e sono </a:t>
            </a:r>
            <a:r>
              <a:rPr lang="it-IT" dirty="0"/>
              <a:t>stati concessi meno bonus che in </a:t>
            </a:r>
            <a:r>
              <a:rPr lang="it-IT" dirty="0" smtClean="0"/>
              <a:t>precedenza</a:t>
            </a:r>
          </a:p>
          <a:p>
            <a:pPr lvl="1"/>
            <a:endParaRPr lang="it-IT" dirty="0"/>
          </a:p>
          <a:p>
            <a:pPr lvl="1"/>
            <a:r>
              <a:rPr lang="it-IT" dirty="0" smtClean="0"/>
              <a:t>infine sono </a:t>
            </a:r>
            <a:r>
              <a:rPr lang="it-IT" dirty="0"/>
              <a:t>aumentate le infrazioni (temporanee, ipotizzano gli </a:t>
            </a:r>
            <a:r>
              <a:rPr lang="it-IT" dirty="0" smtClean="0"/>
              <a:t>autori di questo studio: </a:t>
            </a:r>
            <a:r>
              <a:rPr lang="it-IT" dirty="0"/>
              <a:t>con un po’ di vigilanza, quasi tutte le aziende si dovrebbero adeguare alle nuove regole</a:t>
            </a:r>
            <a:r>
              <a:rPr lang="it-IT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1921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Introduzione</a:t>
            </a:r>
            <a:br>
              <a:rPr lang="it-IT" dirty="0" smtClean="0"/>
            </a:br>
            <a:r>
              <a:rPr lang="it-IT" dirty="0" smtClean="0"/>
              <a:t>#9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1517" cy="4351338"/>
          </a:xfrm>
        </p:spPr>
        <p:txBody>
          <a:bodyPr>
            <a:noAutofit/>
          </a:bodyPr>
          <a:lstStyle/>
          <a:p>
            <a:r>
              <a:rPr lang="it-IT" sz="3200" dirty="0" smtClean="0"/>
              <a:t>La posizione dei sindacati tedeschi</a:t>
            </a:r>
            <a:endParaRPr lang="it-IT" sz="3200" dirty="0"/>
          </a:p>
          <a:p>
            <a:pPr lvl="1"/>
            <a:endParaRPr lang="it-IT" dirty="0" smtClean="0"/>
          </a:p>
          <a:p>
            <a:pPr lvl="1"/>
            <a:r>
              <a:rPr lang="it-IT" i="1" dirty="0" err="1" smtClean="0"/>
              <a:t>Tarifautonomie</a:t>
            </a:r>
            <a:r>
              <a:rPr lang="it-IT" dirty="0" smtClean="0"/>
              <a:t>: gli </a:t>
            </a:r>
            <a:r>
              <a:rPr lang="it-IT" dirty="0"/>
              <a:t>stipendi vengono concordati dalle parti sociali tramite contrattazione collettiva, senza alcuna interferenza da parte del </a:t>
            </a:r>
            <a:r>
              <a:rPr lang="it-IT" dirty="0" smtClean="0"/>
              <a:t>governo</a:t>
            </a:r>
          </a:p>
          <a:p>
            <a:pPr lvl="1"/>
            <a:endParaRPr lang="it-IT" dirty="0"/>
          </a:p>
          <a:p>
            <a:pPr lvl="1"/>
            <a:r>
              <a:rPr lang="it-IT" dirty="0" smtClean="0"/>
              <a:t>forti resistenze </a:t>
            </a:r>
            <a:r>
              <a:rPr lang="it-IT" dirty="0"/>
              <a:t>iniziali della federazione sindacale </a:t>
            </a:r>
            <a:r>
              <a:rPr lang="it-IT" b="1" i="1" dirty="0" smtClean="0"/>
              <a:t>DGB</a:t>
            </a:r>
          </a:p>
          <a:p>
            <a:pPr lvl="1"/>
            <a:endParaRPr lang="it-IT" dirty="0"/>
          </a:p>
          <a:p>
            <a:pPr lvl="1"/>
            <a:r>
              <a:rPr lang="it-IT" dirty="0" smtClean="0"/>
              <a:t>ferma </a:t>
            </a:r>
            <a:r>
              <a:rPr lang="it-IT" dirty="0"/>
              <a:t>opposizione del potentissimo sindacato dei metalmeccanici (</a:t>
            </a:r>
            <a:r>
              <a:rPr lang="it-IT" b="1" i="1" dirty="0" smtClean="0"/>
              <a:t>IG-</a:t>
            </a:r>
            <a:r>
              <a:rPr lang="it-IT" b="1" i="1" dirty="0" err="1" smtClean="0"/>
              <a:t>Metall</a:t>
            </a:r>
            <a:r>
              <a:rPr lang="it-IT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4415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Introduzione</a:t>
            </a:r>
            <a:br>
              <a:rPr lang="it-IT" dirty="0" smtClean="0"/>
            </a:br>
            <a:r>
              <a:rPr lang="it-IT" dirty="0" smtClean="0"/>
              <a:t>#10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781381"/>
            <a:ext cx="11144866" cy="4420316"/>
          </a:xfrm>
        </p:spPr>
        <p:txBody>
          <a:bodyPr>
            <a:noAutofit/>
          </a:bodyPr>
          <a:lstStyle/>
          <a:p>
            <a:r>
              <a:rPr lang="it-IT" sz="2000" dirty="0" smtClean="0"/>
              <a:t>Tre fattori </a:t>
            </a:r>
            <a:r>
              <a:rPr lang="it-IT" sz="2000" dirty="0"/>
              <a:t>hanno contribuito </a:t>
            </a:r>
            <a:r>
              <a:rPr lang="it-IT" sz="2000" dirty="0" smtClean="0"/>
              <a:t>a superare </a:t>
            </a:r>
            <a:r>
              <a:rPr lang="it-IT" sz="2000" dirty="0"/>
              <a:t>le resistenze </a:t>
            </a:r>
            <a:r>
              <a:rPr lang="it-IT" sz="2000" dirty="0" smtClean="0"/>
              <a:t>dei sindacati tedeschi:</a:t>
            </a:r>
            <a:endParaRPr lang="it-IT" sz="2000" dirty="0"/>
          </a:p>
          <a:p>
            <a:pPr lvl="1"/>
            <a:endParaRPr lang="it-IT" sz="2000" dirty="0"/>
          </a:p>
          <a:p>
            <a:pPr marL="914400" lvl="1" indent="-457200">
              <a:buFont typeface="+mj-lt"/>
              <a:buAutoNum type="arabicPeriod"/>
            </a:pPr>
            <a:r>
              <a:rPr lang="it-IT" sz="2000" dirty="0" smtClean="0"/>
              <a:t>la </a:t>
            </a:r>
            <a:r>
              <a:rPr lang="it-IT" sz="2000" dirty="0"/>
              <a:t>campagna a favore del salario minimo è stata lanciata da un nuovo attore sindacale: </a:t>
            </a:r>
            <a:r>
              <a:rPr lang="it-IT" sz="2000" b="1" i="1" dirty="0" err="1"/>
              <a:t>ver.di</a:t>
            </a:r>
            <a:r>
              <a:rPr lang="it-IT" sz="2000" dirty="0"/>
              <a:t>, il sindacato dei lavoratori nei </a:t>
            </a:r>
            <a:r>
              <a:rPr lang="it-IT" sz="2000" dirty="0" smtClean="0"/>
              <a:t>servizi</a:t>
            </a:r>
          </a:p>
          <a:p>
            <a:pPr marL="914400" lvl="1" indent="-457200">
              <a:buFont typeface="+mj-lt"/>
              <a:buAutoNum type="arabicPeriod"/>
            </a:pPr>
            <a:endParaRPr lang="it-IT" sz="20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it-IT" sz="2000" dirty="0" smtClean="0"/>
              <a:t>le </a:t>
            </a:r>
            <a:r>
              <a:rPr lang="it-IT" sz="2000" dirty="0"/>
              <a:t>riforme degli anni ’90 avevano creato precarietà e insicurezza non solo ai margini del mercato di lavoro, ma anche al suo cuore: la stessa</a:t>
            </a:r>
            <a:r>
              <a:rPr lang="it-IT" sz="2000" b="1" i="1" dirty="0"/>
              <a:t> IG-</a:t>
            </a:r>
            <a:r>
              <a:rPr lang="it-IT" sz="2000" b="1" i="1" dirty="0" err="1"/>
              <a:t>Metall</a:t>
            </a:r>
            <a:r>
              <a:rPr lang="it-IT" sz="2000" b="1" i="1" dirty="0"/>
              <a:t> </a:t>
            </a:r>
            <a:r>
              <a:rPr lang="it-IT" sz="2000" dirty="0"/>
              <a:t>ha scoperto che ben 50 mila lavoratori tra i loro iscritti erano assunti dalle imprese del settore tramite agenzie </a:t>
            </a:r>
            <a:r>
              <a:rPr lang="it-IT" sz="2000" dirty="0" smtClean="0"/>
              <a:t>interinali</a:t>
            </a:r>
          </a:p>
          <a:p>
            <a:pPr marL="914400" lvl="1" indent="-457200">
              <a:buFont typeface="+mj-lt"/>
              <a:buAutoNum type="arabicPeriod"/>
            </a:pPr>
            <a:endParaRPr lang="it-IT" sz="20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it-IT" sz="2000" dirty="0" smtClean="0"/>
              <a:t>nel </a:t>
            </a:r>
            <a:r>
              <a:rPr lang="it-IT" sz="2000" dirty="0"/>
              <a:t>2014, con il sostegno morale esterno del </a:t>
            </a:r>
            <a:r>
              <a:rPr lang="it-IT" sz="2000" b="1" i="1" dirty="0"/>
              <a:t>Partito Socialdemocratico </a:t>
            </a:r>
            <a:r>
              <a:rPr lang="it-IT" sz="2000" dirty="0"/>
              <a:t>al Parlamento, i sindacati dei lavoratori più garantiti </a:t>
            </a:r>
            <a:r>
              <a:rPr lang="it-IT" sz="2000" dirty="0" err="1"/>
              <a:t>decidettero</a:t>
            </a:r>
            <a:r>
              <a:rPr lang="it-IT" sz="2000" dirty="0"/>
              <a:t> di sposare la causa dei loro compagni più precari, in una mossa esplicitamente ispirata alla solidarietà di </a:t>
            </a:r>
            <a:r>
              <a:rPr lang="it-IT" sz="2000" dirty="0" smtClean="0"/>
              <a:t>classe</a:t>
            </a:r>
          </a:p>
          <a:p>
            <a:pPr marL="914400" lvl="1" indent="-457200">
              <a:buFont typeface="+mj-lt"/>
              <a:buAutoNum type="arabicPeriod"/>
            </a:pPr>
            <a:endParaRPr lang="it-IT" sz="2000" dirty="0"/>
          </a:p>
          <a:p>
            <a:pPr marL="457200" lvl="1" indent="0">
              <a:buNone/>
            </a:pPr>
            <a:r>
              <a:rPr lang="it-IT" sz="2000" dirty="0" smtClean="0"/>
              <a:t>i </a:t>
            </a:r>
            <a:r>
              <a:rPr lang="it-IT" sz="2000" dirty="0"/>
              <a:t>sindacati tedeschi sono usciti da questa </a:t>
            </a:r>
            <a:r>
              <a:rPr lang="it-IT" sz="2000" dirty="0" err="1" smtClean="0"/>
              <a:t>battagliapiù</a:t>
            </a:r>
            <a:r>
              <a:rPr lang="it-IT" sz="2000" dirty="0" smtClean="0"/>
              <a:t> </a:t>
            </a:r>
            <a:r>
              <a:rPr lang="it-IT" sz="2000" dirty="0"/>
              <a:t>uniti e con più prestigio di </a:t>
            </a:r>
            <a:r>
              <a:rPr lang="it-IT" sz="2000" dirty="0" smtClean="0"/>
              <a:t>prima</a:t>
            </a:r>
          </a:p>
        </p:txBody>
      </p:sp>
    </p:spTree>
    <p:extLst>
      <p:ext uri="{BB962C8B-B14F-4D97-AF65-F5344CB8AC3E}">
        <p14:creationId xmlns:p14="http://schemas.microsoft.com/office/powerpoint/2010/main" val="39117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Daniele </a:t>
            </a:r>
            <a:r>
              <a:rPr lang="it-IT" dirty="0" smtClean="0"/>
              <a:t>Checchi</a:t>
            </a:r>
            <a:br>
              <a:rPr lang="it-IT" dirty="0" smtClean="0"/>
            </a:br>
            <a:r>
              <a:rPr lang="it-IT" dirty="0" smtClean="0"/>
              <a:t>#1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Il salario minimo è uno strumento molto diffuso 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29 </a:t>
            </a:r>
            <a:r>
              <a:rPr lang="it-IT" dirty="0"/>
              <a:t>su 37 paesi di area Ocse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diversi </a:t>
            </a:r>
            <a:r>
              <a:rPr lang="it-IT" dirty="0"/>
              <a:t>paesi in Africa e buona parte dell’America </a:t>
            </a:r>
            <a:r>
              <a:rPr lang="it-IT" dirty="0" smtClean="0"/>
              <a:t>Latina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L’Italia </a:t>
            </a:r>
            <a:r>
              <a:rPr lang="it-IT" dirty="0"/>
              <a:t>è uno dei pochi paesi europei che non </a:t>
            </a:r>
            <a:r>
              <a:rPr lang="it-IT" dirty="0" smtClean="0"/>
              <a:t>ne dispone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5577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Daniele </a:t>
            </a:r>
            <a:r>
              <a:rPr lang="it-IT" dirty="0" smtClean="0"/>
              <a:t>Checchi</a:t>
            </a:r>
            <a:br>
              <a:rPr lang="it-IT" dirty="0" smtClean="0"/>
            </a:br>
            <a:r>
              <a:rPr lang="it-IT" dirty="0" smtClean="0"/>
              <a:t>#2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650794" cy="4351338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«Equivalenti funzionali»</a:t>
            </a:r>
            <a:endParaRPr lang="it-IT" dirty="0"/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contratti </a:t>
            </a:r>
            <a:r>
              <a:rPr lang="it-IT" dirty="0"/>
              <a:t>nazionali di </a:t>
            </a:r>
            <a:r>
              <a:rPr lang="it-IT" dirty="0" smtClean="0"/>
              <a:t>settore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fissano minimi </a:t>
            </a:r>
            <a:r>
              <a:rPr lang="it-IT" dirty="0"/>
              <a:t>retributivi per </a:t>
            </a:r>
            <a:r>
              <a:rPr lang="it-IT" dirty="0" smtClean="0"/>
              <a:t>qualifica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vincolanti </a:t>
            </a:r>
            <a:r>
              <a:rPr lang="it-IT" dirty="0"/>
              <a:t>solo per le controparti firmatarie del </a:t>
            </a:r>
            <a:r>
              <a:rPr lang="it-IT" dirty="0" smtClean="0"/>
              <a:t>contratto</a:t>
            </a:r>
          </a:p>
          <a:p>
            <a:pPr lvl="1"/>
            <a:endParaRPr lang="it-IT" dirty="0"/>
          </a:p>
          <a:p>
            <a:pPr lvl="1"/>
            <a:r>
              <a:rPr lang="it-IT" dirty="0"/>
              <a:t>validità </a:t>
            </a:r>
            <a:r>
              <a:rPr lang="it-IT" i="1" dirty="0"/>
              <a:t>erga </a:t>
            </a:r>
            <a:r>
              <a:rPr lang="it-IT" i="1" dirty="0" err="1" smtClean="0"/>
              <a:t>omnes</a:t>
            </a:r>
            <a:r>
              <a:rPr lang="it-IT" dirty="0" smtClean="0"/>
              <a:t>: principio </a:t>
            </a:r>
            <a:r>
              <a:rPr lang="it-IT" dirty="0"/>
              <a:t>dell’equa retribuzione </a:t>
            </a:r>
            <a:r>
              <a:rPr lang="it-IT" dirty="0" smtClean="0"/>
              <a:t>(</a:t>
            </a:r>
            <a:r>
              <a:rPr lang="it-IT" dirty="0"/>
              <a:t>art. </a:t>
            </a:r>
            <a:r>
              <a:rPr lang="it-IT" dirty="0" smtClean="0"/>
              <a:t>36 della Costituzione)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anche </a:t>
            </a:r>
            <a:r>
              <a:rPr lang="it-IT" dirty="0"/>
              <a:t>se non esiste alcuna norma legislativa </a:t>
            </a:r>
            <a:r>
              <a:rPr lang="it-IT" dirty="0" smtClean="0"/>
              <a:t>(</a:t>
            </a:r>
            <a:r>
              <a:rPr lang="it-IT" dirty="0"/>
              <a:t>come </a:t>
            </a:r>
            <a:r>
              <a:rPr lang="it-IT" dirty="0" smtClean="0"/>
              <a:t>per </a:t>
            </a:r>
            <a:r>
              <a:rPr lang="it-IT" dirty="0"/>
              <a:t>esempio in Francia)</a:t>
            </a:r>
          </a:p>
        </p:txBody>
      </p:sp>
    </p:spTree>
    <p:extLst>
      <p:ext uri="{BB962C8B-B14F-4D97-AF65-F5344CB8AC3E}">
        <p14:creationId xmlns:p14="http://schemas.microsoft.com/office/powerpoint/2010/main" val="553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Daniele </a:t>
            </a:r>
            <a:r>
              <a:rPr lang="it-IT" dirty="0" smtClean="0"/>
              <a:t>Checchi</a:t>
            </a:r>
            <a:br>
              <a:rPr lang="it-IT" dirty="0" smtClean="0"/>
            </a:br>
            <a:r>
              <a:rPr lang="it-IT" dirty="0" smtClean="0"/>
              <a:t>#3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825625"/>
            <a:ext cx="10835149" cy="4351338"/>
          </a:xfrm>
        </p:spPr>
        <p:txBody>
          <a:bodyPr>
            <a:normAutofit/>
          </a:bodyPr>
          <a:lstStyle/>
          <a:p>
            <a:r>
              <a:rPr lang="it-IT" dirty="0" smtClean="0"/>
              <a:t>Il problema dei contratti </a:t>
            </a:r>
            <a:r>
              <a:rPr lang="it-IT" dirty="0"/>
              <a:t>in deroga</a:t>
            </a:r>
            <a:r>
              <a:rPr lang="it-IT" dirty="0" smtClean="0"/>
              <a:t> </a:t>
            </a:r>
            <a:endParaRPr lang="it-IT" dirty="0"/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datori </a:t>
            </a:r>
            <a:r>
              <a:rPr lang="it-IT" dirty="0"/>
              <a:t>di lavoro non aderenti alle organizzazioni datoriali </a:t>
            </a:r>
            <a:r>
              <a:rPr lang="it-IT" dirty="0" smtClean="0"/>
              <a:t>(per es. Fiat dal 2011)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… siglano con controparti </a:t>
            </a:r>
            <a:r>
              <a:rPr lang="it-IT" dirty="0"/>
              <a:t>sindacali non meglio </a:t>
            </a:r>
            <a:r>
              <a:rPr lang="it-IT" dirty="0" smtClean="0"/>
              <a:t>definite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… accordi </a:t>
            </a:r>
            <a:r>
              <a:rPr lang="it-IT" dirty="0"/>
              <a:t>che prevedono trattamenti salariali inferiori ai contratti </a:t>
            </a:r>
            <a:r>
              <a:rPr lang="it-IT" dirty="0" smtClean="0"/>
              <a:t>nazionali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… allo </a:t>
            </a:r>
            <a:r>
              <a:rPr lang="it-IT" dirty="0"/>
              <a:t>scopo di produrre una riduzione del costo del lavoro</a:t>
            </a:r>
          </a:p>
        </p:txBody>
      </p:sp>
    </p:spTree>
    <p:extLst>
      <p:ext uri="{BB962C8B-B14F-4D97-AF65-F5344CB8AC3E}">
        <p14:creationId xmlns:p14="http://schemas.microsoft.com/office/powerpoint/2010/main" val="425870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Daniele </a:t>
            </a:r>
            <a:r>
              <a:rPr lang="it-IT" dirty="0" smtClean="0"/>
              <a:t>Checchi</a:t>
            </a:r>
            <a:br>
              <a:rPr lang="it-IT" dirty="0" smtClean="0"/>
            </a:br>
            <a:r>
              <a:rPr lang="it-IT" dirty="0" smtClean="0"/>
              <a:t>#4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825625"/>
            <a:ext cx="10835149" cy="4351338"/>
          </a:xfrm>
        </p:spPr>
        <p:txBody>
          <a:bodyPr>
            <a:normAutofit/>
          </a:bodyPr>
          <a:lstStyle/>
          <a:p>
            <a:r>
              <a:rPr lang="it-IT" dirty="0" smtClean="0"/>
              <a:t>Il problema delle categorie non coperte</a:t>
            </a:r>
            <a:endParaRPr lang="it-IT" dirty="0"/>
          </a:p>
          <a:p>
            <a:pPr lvl="1"/>
            <a:endParaRPr lang="it-IT" dirty="0" smtClean="0"/>
          </a:p>
          <a:p>
            <a:pPr lvl="1"/>
            <a:r>
              <a:rPr lang="it-IT" dirty="0"/>
              <a:t>lavoratori in </a:t>
            </a:r>
            <a:r>
              <a:rPr lang="it-IT" dirty="0" smtClean="0"/>
              <a:t>nero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prestazioni </a:t>
            </a:r>
            <a:r>
              <a:rPr lang="it-IT" dirty="0"/>
              <a:t>lavorative di natura </a:t>
            </a:r>
            <a:r>
              <a:rPr lang="it-IT" dirty="0" smtClean="0"/>
              <a:t>parasubordinata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lavoratori </a:t>
            </a:r>
            <a:r>
              <a:rPr lang="it-IT" dirty="0"/>
              <a:t>fittiziamente </a:t>
            </a:r>
            <a:r>
              <a:rPr lang="it-IT" dirty="0" smtClean="0"/>
              <a:t>autonomi</a:t>
            </a:r>
            <a:r>
              <a:rPr lang="it-IT" dirty="0"/>
              <a:t> </a:t>
            </a:r>
            <a:r>
              <a:rPr lang="it-IT" dirty="0" smtClean="0"/>
              <a:t>(«partite </a:t>
            </a:r>
            <a:r>
              <a:rPr lang="it-IT" dirty="0"/>
              <a:t>IVA </a:t>
            </a:r>
            <a:r>
              <a:rPr lang="it-IT" dirty="0" smtClean="0"/>
              <a:t>fasulle»)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9095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Daniele </a:t>
            </a:r>
            <a:r>
              <a:rPr lang="it-IT" dirty="0" smtClean="0"/>
              <a:t>Checchi</a:t>
            </a:r>
            <a:br>
              <a:rPr lang="it-IT" dirty="0" smtClean="0"/>
            </a:br>
            <a:r>
              <a:rPr lang="it-IT" dirty="0" smtClean="0"/>
              <a:t>#5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825625"/>
            <a:ext cx="10835149" cy="4351338"/>
          </a:xfrm>
        </p:spPr>
        <p:txBody>
          <a:bodyPr>
            <a:normAutofit/>
          </a:bodyPr>
          <a:lstStyle/>
          <a:p>
            <a:r>
              <a:rPr lang="it-IT" dirty="0" smtClean="0"/>
              <a:t>Un salario minimo per l’Italia?</a:t>
            </a:r>
            <a:endParaRPr lang="it-IT" dirty="0"/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potrebbe </a:t>
            </a:r>
            <a:r>
              <a:rPr lang="it-IT" dirty="0"/>
              <a:t>beneficiare i segmenti più deboli nell’attuale mercato del </a:t>
            </a:r>
            <a:r>
              <a:rPr lang="it-IT" dirty="0" smtClean="0"/>
              <a:t>lavoro?</a:t>
            </a:r>
          </a:p>
          <a:p>
            <a:pPr lvl="2"/>
            <a:endParaRPr lang="it-IT" dirty="0" smtClean="0"/>
          </a:p>
          <a:p>
            <a:pPr lvl="2"/>
            <a:r>
              <a:rPr lang="it-IT" dirty="0" smtClean="0"/>
              <a:t>giovani NEET</a:t>
            </a:r>
          </a:p>
          <a:p>
            <a:pPr lvl="2"/>
            <a:endParaRPr lang="it-IT" dirty="0" smtClean="0"/>
          </a:p>
          <a:p>
            <a:pPr lvl="2"/>
            <a:r>
              <a:rPr lang="it-IT" dirty="0" smtClean="0"/>
              <a:t>lavoratori stranieri</a:t>
            </a:r>
          </a:p>
          <a:p>
            <a:pPr lvl="2"/>
            <a:endParaRPr lang="it-IT" dirty="0" smtClean="0"/>
          </a:p>
          <a:p>
            <a:pPr lvl="2"/>
            <a:r>
              <a:rPr lang="it-IT" dirty="0" smtClean="0"/>
              <a:t>donne </a:t>
            </a:r>
            <a:r>
              <a:rPr lang="it-IT" dirty="0"/>
              <a:t>con bassi livelli di </a:t>
            </a:r>
            <a:r>
              <a:rPr lang="it-IT" dirty="0" smtClean="0"/>
              <a:t>qualificazione</a:t>
            </a:r>
            <a:r>
              <a:rPr lang="it-IT" dirty="0"/>
              <a:t> </a:t>
            </a:r>
            <a:r>
              <a:rPr lang="it-IT" dirty="0" smtClean="0"/>
              <a:t>ecc.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tenendo </a:t>
            </a:r>
            <a:r>
              <a:rPr lang="it-IT" dirty="0"/>
              <a:t>anche conto del forte dualismo territoriale che caratterizza </a:t>
            </a:r>
            <a:r>
              <a:rPr lang="it-IT" dirty="0" smtClean="0"/>
              <a:t>l’Italia?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036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Daniele </a:t>
            </a:r>
            <a:r>
              <a:rPr lang="it-IT" dirty="0" smtClean="0"/>
              <a:t>Checchi</a:t>
            </a:r>
            <a:br>
              <a:rPr lang="it-IT" dirty="0" smtClean="0"/>
            </a:br>
            <a:r>
              <a:rPr lang="it-IT" dirty="0" smtClean="0"/>
              <a:t>#6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825625"/>
            <a:ext cx="10835149" cy="4351338"/>
          </a:xfrm>
        </p:spPr>
        <p:txBody>
          <a:bodyPr>
            <a:normAutofit/>
          </a:bodyPr>
          <a:lstStyle/>
          <a:p>
            <a:r>
              <a:rPr lang="it-IT" dirty="0"/>
              <a:t>Forum Diseguaglianze </a:t>
            </a:r>
            <a:r>
              <a:rPr lang="it-IT" dirty="0" smtClean="0"/>
              <a:t>Diversità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ispirato da </a:t>
            </a:r>
            <a:r>
              <a:rPr lang="it-IT" dirty="0"/>
              <a:t>Tony </a:t>
            </a:r>
            <a:r>
              <a:rPr lang="it-IT" dirty="0" err="1"/>
              <a:t>Atkinson</a:t>
            </a:r>
            <a:r>
              <a:rPr lang="it-IT" dirty="0"/>
              <a:t> (1944-2017) 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momenti pubblici di discussione</a:t>
            </a:r>
          </a:p>
          <a:p>
            <a:pPr lvl="1"/>
            <a:endParaRPr lang="it-IT" dirty="0"/>
          </a:p>
          <a:p>
            <a:pPr lvl="1"/>
            <a:r>
              <a:rPr lang="it-IT" dirty="0" smtClean="0"/>
              <a:t>lavoro </a:t>
            </a:r>
            <a:r>
              <a:rPr lang="it-IT" dirty="0"/>
              <a:t>di </a:t>
            </a:r>
            <a:r>
              <a:rPr lang="it-IT" dirty="0" smtClean="0"/>
              <a:t>approfondimento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4 elementi </a:t>
            </a:r>
            <a:r>
              <a:rPr lang="it-IT" dirty="0"/>
              <a:t>valutativi 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94463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2672</TotalTime>
  <Words>2227</Words>
  <Application>Microsoft Office PowerPoint</Application>
  <PresentationFormat>Widescreen</PresentationFormat>
  <Paragraphs>334</Paragraphs>
  <Slides>36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36</vt:i4>
      </vt:variant>
    </vt:vector>
  </HeadingPairs>
  <TitlesOfParts>
    <vt:vector size="41" baseType="lpstr">
      <vt:lpstr>Arial</vt:lpstr>
      <vt:lpstr>Calibri</vt:lpstr>
      <vt:lpstr>Constantia</vt:lpstr>
      <vt:lpstr>Corbel</vt:lpstr>
      <vt:lpstr>Tema di Office</vt:lpstr>
      <vt:lpstr>Presentazione standard di PowerPoint</vt:lpstr>
      <vt:lpstr>Presentazione standard di PowerPoint</vt:lpstr>
      <vt:lpstr>3+1 contributi</vt:lpstr>
      <vt:lpstr>Daniele Checchi #1</vt:lpstr>
      <vt:lpstr>Daniele Checchi #2</vt:lpstr>
      <vt:lpstr>Daniele Checchi #3</vt:lpstr>
      <vt:lpstr>Daniele Checchi #4</vt:lpstr>
      <vt:lpstr>Daniele Checchi #5</vt:lpstr>
      <vt:lpstr>Daniele Checchi #6</vt:lpstr>
      <vt:lpstr>Daniele Checchi #7</vt:lpstr>
      <vt:lpstr>Daniele Checchi #8</vt:lpstr>
      <vt:lpstr>Daniele Checchi #9</vt:lpstr>
      <vt:lpstr>Daniele Checchi #10</vt:lpstr>
      <vt:lpstr>Michele Raitano #1</vt:lpstr>
      <vt:lpstr>Michele Raitano #2</vt:lpstr>
      <vt:lpstr>Proposte più recenti</vt:lpstr>
      <vt:lpstr>Michele Raitano #3</vt:lpstr>
      <vt:lpstr>Michele Raitano #4</vt:lpstr>
      <vt:lpstr>Michele Raitano #5</vt:lpstr>
      <vt:lpstr>Michele Raitano #6</vt:lpstr>
      <vt:lpstr>Marco Leonardi #1</vt:lpstr>
      <vt:lpstr>Marco Leonardi #2</vt:lpstr>
      <vt:lpstr>Marco Leonardi #3</vt:lpstr>
      <vt:lpstr>Marco Leonardi #4</vt:lpstr>
      <vt:lpstr>Marco Leonardi #5</vt:lpstr>
      <vt:lpstr>Introduzione #1</vt:lpstr>
      <vt:lpstr>Introduzione #2</vt:lpstr>
      <vt:lpstr>Introduzione #3</vt:lpstr>
      <vt:lpstr>Introduzione #4</vt:lpstr>
      <vt:lpstr>Introduzione #5</vt:lpstr>
      <vt:lpstr>Introduzione #6</vt:lpstr>
      <vt:lpstr>Effetti sulla distribuzione dei redditi nel Regno Unito</vt:lpstr>
      <vt:lpstr>Introduzione #7</vt:lpstr>
      <vt:lpstr>Introduzione #8</vt:lpstr>
      <vt:lpstr>Introduzione #9</vt:lpstr>
      <vt:lpstr>Introduzione #10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pc54</dc:creator>
  <cp:lastModifiedBy>Manos Matsaganis</cp:lastModifiedBy>
  <cp:revision>99</cp:revision>
  <dcterms:created xsi:type="dcterms:W3CDTF">2017-11-23T10:03:31Z</dcterms:created>
  <dcterms:modified xsi:type="dcterms:W3CDTF">2019-10-21T11:03:23Z</dcterms:modified>
</cp:coreProperties>
</file>