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8" r:id="rId2"/>
    <p:sldId id="546" r:id="rId3"/>
    <p:sldId id="549" r:id="rId4"/>
    <p:sldId id="550" r:id="rId5"/>
    <p:sldId id="551" r:id="rId6"/>
    <p:sldId id="552" r:id="rId7"/>
    <p:sldId id="554" r:id="rId8"/>
    <p:sldId id="553" r:id="rId9"/>
    <p:sldId id="555" r:id="rId10"/>
    <p:sldId id="556" r:id="rId11"/>
    <p:sldId id="558" r:id="rId12"/>
    <p:sldId id="559" r:id="rId13"/>
    <p:sldId id="561" r:id="rId14"/>
    <p:sldId id="562" r:id="rId15"/>
    <p:sldId id="560" r:id="rId16"/>
    <p:sldId id="564" r:id="rId17"/>
    <p:sldId id="563" r:id="rId18"/>
    <p:sldId id="565" r:id="rId19"/>
    <p:sldId id="547" r:id="rId2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A415D"/>
    <a:srgbClr val="002142"/>
    <a:srgbClr val="728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34" autoAdjust="0"/>
    <p:restoredTop sz="91793" autoAdjust="0"/>
  </p:normalViewPr>
  <p:slideViewPr>
    <p:cSldViewPr snapToGrid="0" snapToObjects="1">
      <p:cViewPr varScale="1">
        <p:scale>
          <a:sx n="86" d="100"/>
          <a:sy n="86" d="100"/>
        </p:scale>
        <p:origin x="224" y="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4A210-5E97-40CC-AD01-F35A84A70CFD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A65EC-00A1-4AC5-BA54-11F83A685D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4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2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08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11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152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12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2368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13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180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14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52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15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567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16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75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17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30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18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6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19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324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3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064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4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83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5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05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(Invece per Usa e Urss, è </a:t>
            </a:r>
            <a:r>
              <a:rPr lang="it-IT" sz="12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business </a:t>
            </a:r>
            <a:r>
              <a:rPr lang="it-IT" sz="12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as</a:t>
            </a:r>
            <a:r>
              <a:rPr lang="it-IT" sz="12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12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usual</a:t>
            </a:r>
            <a:r>
              <a:rPr lang="it-IT" sz="12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con i colonnelli.)</a:t>
            </a:r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6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7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7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736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8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2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9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193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8916" name="Segnaposto numero diapositiva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804763" indent="-309524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38098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733337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228576" indent="-247620" eaLnBrk="0" hangingPunct="0"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0113F23E-DB2F-4579-82E8-11C1E86937F5}" type="slidenum">
              <a:rPr lang="it-IT" b="0">
                <a:solidFill>
                  <a:prstClr val="black"/>
                </a:solidFill>
              </a:rPr>
              <a:pPr eaLnBrk="1" hangingPunct="1">
                <a:defRPr/>
              </a:pPr>
              <a:t>10</a:t>
            </a:fld>
            <a:endParaRPr lang="it-IT" b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Y:\IMMAGINE _COORDINATA_2014\PPT\loghi_PNG\01_polimi_centrato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4" y="395873"/>
            <a:ext cx="1442830" cy="110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6" name="Rettangolo 125"/>
          <p:cNvSpPr/>
          <p:nvPr userDrawn="1"/>
        </p:nvSpPr>
        <p:spPr>
          <a:xfrm>
            <a:off x="0" y="1834182"/>
            <a:ext cx="9144000" cy="5023823"/>
          </a:xfrm>
          <a:prstGeom prst="rect">
            <a:avLst/>
          </a:prstGeom>
          <a:solidFill>
            <a:srgbClr val="1A41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grpSp>
        <p:nvGrpSpPr>
          <p:cNvPr id="169" name="Gruppo 168"/>
          <p:cNvGrpSpPr/>
          <p:nvPr userDrawn="1"/>
        </p:nvGrpSpPr>
        <p:grpSpPr>
          <a:xfrm>
            <a:off x="38485" y="1835151"/>
            <a:ext cx="9036647" cy="180000"/>
            <a:chOff x="1218340" y="275867"/>
            <a:chExt cx="17715122" cy="567843"/>
          </a:xfrm>
        </p:grpSpPr>
        <p:cxnSp>
          <p:nvCxnSpPr>
            <p:cNvPr id="170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1481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5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6"/>
            <a:ext cx="8323726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29" name="Rettangolo 128"/>
          <p:cNvSpPr/>
          <p:nvPr userDrawn="1"/>
        </p:nvSpPr>
        <p:spPr>
          <a:xfrm>
            <a:off x="0" y="6229356"/>
            <a:ext cx="9144000" cy="6381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2051" name="Picture 3" descr="Y:\IMMAGINE _COORDINATA_2014\PPT\loghi_PNG\03_Polimi_bandiera-1riga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6262075"/>
            <a:ext cx="3038475" cy="5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3" descr="Y:\IMMAGINE _COORDINATA_2014\PPT\loghi_PNG\03_Polimi_bandiera-1riga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6262075"/>
            <a:ext cx="3038475" cy="5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8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92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5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44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97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26/10/21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06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88524" y="139166"/>
            <a:ext cx="8581043" cy="840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1434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196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l" defTabSz="457189" rtl="0" eaLnBrk="1" latinLnBrk="0" hangingPunct="1">
        <a:spcBef>
          <a:spcPct val="0"/>
        </a:spcBef>
        <a:buNone/>
        <a:defRPr sz="22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0" indent="0" algn="l" defTabSz="457189" rtl="0" eaLnBrk="1" latinLnBrk="0" hangingPunct="1">
        <a:spcBef>
          <a:spcPct val="20000"/>
        </a:spcBef>
        <a:buFont typeface="Wingdings" charset="2"/>
        <a:buNone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457199" y="2873381"/>
            <a:ext cx="8439665" cy="3711774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it-IT" sz="24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L’antieuropeismo di sinistra:</a:t>
            </a:r>
            <a:br>
              <a:rPr lang="it-IT" sz="24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4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Il caso greco</a:t>
            </a:r>
            <a:br>
              <a:rPr lang="it-IT" sz="20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0" dirty="0" err="1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Manos</a:t>
            </a:r>
            <a:r>
              <a:rPr lang="it-IT" sz="2000" b="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it-IT" sz="2000" b="0" dirty="0" err="1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Matsaganis</a:t>
            </a:r>
            <a:br>
              <a:rPr lang="it-IT" sz="2000" b="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b="0" dirty="0">
                <a:solidFill>
                  <a:schemeClr val="bg1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b="0" dirty="0">
                <a:solidFill>
                  <a:schemeClr val="bg1"/>
                </a:solidFill>
                <a:latin typeface="+mn-lt"/>
              </a:rPr>
            </a:br>
            <a:r>
              <a:rPr lang="it-IT" sz="2000" b="0" dirty="0">
                <a:solidFill>
                  <a:schemeClr val="bg1"/>
                </a:solidFill>
                <a:latin typeface="+mn-lt"/>
              </a:rPr>
              <a:t>Martedì 26 ottobre 2021</a:t>
            </a:r>
            <a:br>
              <a:rPr lang="it-IT" sz="2000" b="0" dirty="0">
                <a:solidFill>
                  <a:schemeClr val="bg1"/>
                </a:solidFill>
                <a:latin typeface="+mn-lt"/>
              </a:rPr>
            </a:br>
            <a:r>
              <a:rPr lang="it-IT" sz="2000" b="0" dirty="0">
                <a:solidFill>
                  <a:schemeClr val="bg1"/>
                </a:solidFill>
                <a:latin typeface="+mn-lt"/>
              </a:rPr>
              <a:t>Ciclo di incontri sull’Europa</a:t>
            </a:r>
            <a:br>
              <a:rPr lang="it-IT" sz="2000" b="0" dirty="0">
                <a:solidFill>
                  <a:schemeClr val="bg1"/>
                </a:solidFill>
                <a:latin typeface="+mn-lt"/>
              </a:rPr>
            </a:br>
            <a:r>
              <a:rPr lang="it-IT" sz="2000" b="0" dirty="0">
                <a:solidFill>
                  <a:schemeClr val="bg1"/>
                </a:solidFill>
                <a:latin typeface="+mn-lt"/>
              </a:rPr>
              <a:t>Europa anni ‘20</a:t>
            </a:r>
            <a:br>
              <a:rPr lang="it-IT" sz="2000" b="0" dirty="0">
                <a:solidFill>
                  <a:schemeClr val="bg1"/>
                </a:solidFill>
                <a:latin typeface="+mn-lt"/>
              </a:rPr>
            </a:br>
            <a:r>
              <a:rPr lang="it-IT" sz="2000" b="0" dirty="0">
                <a:solidFill>
                  <a:schemeClr val="bg1"/>
                </a:solidFill>
                <a:latin typeface="+mn-lt"/>
              </a:rPr>
              <a:t>L’Europa e i suoi nemici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4" y="242391"/>
            <a:ext cx="3456196" cy="1595557"/>
          </a:xfrm>
          <a:prstGeom prst="rect">
            <a:avLst/>
          </a:prstGeom>
        </p:spPr>
      </p:pic>
      <p:pic>
        <p:nvPicPr>
          <p:cNvPr id="4" name="Immagine 3" descr="IRCECP_A">
            <a:extLst>
              <a:ext uri="{FF2B5EF4-FFF2-40B4-BE49-F238E27FC236}">
                <a16:creationId xmlns:a16="http://schemas.microsoft.com/office/drawing/2014/main" id="{E0A2326E-7C34-1D46-9CF8-56366DC222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0"/>
            <a:ext cx="191452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695ED2F-5004-8842-98E5-F8580AC2CD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905" y="200024"/>
            <a:ext cx="1619250" cy="15144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0413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socialisti al governo: </a:t>
            </a:r>
            <a:r>
              <a:rPr lang="it-IT" sz="32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Papandreou</a:t>
            </a:r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(1981-1989)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1981: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vince le elezioni politiche (48,1%). Il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terzo partito (10,9%). Il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rimane senza deputati (1,35%).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(Alle elezioni europee dello stresso giorno, il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conquista un discreto 5,3% ed elegge uno dei 24 deputati greci al Parlamento europeo.)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governo di Andreas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Papandreou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si rimangia la promessa elettorale di un referendum sul futuro della Grecia nell’Ue, e si limita a distinguo simbolici.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1985: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Cohesion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turn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In vista all’adesione di Spagna e Portogallo, l’Ue istituisce i programmi integrati mediterranei (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Pim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Gli agricoltori greci (grandi sostenitori del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 ricevono finanziamenti a pioggia. Nell’immaginario collettivo, l’Ue diventa «la mucca da mungere».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Nel frattempo, il debito pubblico esplode.</a:t>
            </a:r>
          </a:p>
        </p:txBody>
      </p:sp>
    </p:spTree>
    <p:extLst>
      <p:ext uri="{BB962C8B-B14F-4D97-AF65-F5344CB8AC3E}">
        <p14:creationId xmlns:p14="http://schemas.microsoft.com/office/powerpoint/2010/main" val="239114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socialisti al governo: </a:t>
            </a:r>
            <a:r>
              <a:rPr lang="it-IT" sz="32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Simitis</a:t>
            </a:r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(1996-2004)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1989-1990: Crisi politica e economica. Governi di unità nazionale.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1990-1993: Governo del centrodestra.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Mitsotakis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(padre) diventa PM.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199</a:t>
            </a:r>
            <a:r>
              <a:rPr lang="el-GR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3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: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Papandreou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vince le elezioni. La sua salute peggiora.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1996: Morte di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Papandreou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Battaglia di successione. Vittoria inaspettata del socialdemocratico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Simitis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convinto europeista (e oppositore interno).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1996-2004: Il governo greco partecipa attivamente negli affari europei. Crescita economica. Inflazione, deficit e debito sotto controllo.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2001: Adozione dell’Euro.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2004: Ammissione del Cipro nell’Ue nonostante la sua divisione (parte del suo territorio rimane occupato dalla Turchia).</a:t>
            </a:r>
          </a:p>
        </p:txBody>
      </p:sp>
    </p:spTree>
    <p:extLst>
      <p:ext uri="{BB962C8B-B14F-4D97-AF65-F5344CB8AC3E}">
        <p14:creationId xmlns:p14="http://schemas.microsoft.com/office/powerpoint/2010/main" val="3335243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Crisi (2010-2015)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2004-2009: Governo del centrodestra. Gestione fallimentare dell’economia in un contesto di euforia generale. Crescita economica. Indebitamento: il deficit fiscale al 15,1% del Pil (2009). Perdita di competitività: il deficit commerciale al 15,2% del Pil (2007 e 2008).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2009: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vince le elezioni (43,9%).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Papandreou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(figlio) diventa PM. Scoppia la crisi del debito.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Pil scenderà di oltre un quarto. Austerità = più tasse + meno pensioni e altre prestazioni sociali. I redditi familiari medi scenderanno di quasi 40%.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Nelle due doppie elezioni del 2012 e del 2015,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perderà </a:t>
            </a:r>
            <a:r>
              <a:rPr lang="el-GR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ran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parte del suo elettorato (arriverà al 6,3% nel 2015). Nel dibattito politico spagnolo si parlerà di «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Pasokificación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» del PSOE.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crisi rafforzerà le pulsioni anti-occidentali e antieuropeiste.</a:t>
            </a:r>
          </a:p>
        </p:txBody>
      </p:sp>
    </p:spTree>
    <p:extLst>
      <p:ext uri="{BB962C8B-B14F-4D97-AF65-F5344CB8AC3E}">
        <p14:creationId xmlns:p14="http://schemas.microsoft.com/office/powerpoint/2010/main" val="2885710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SYRIZA</a:t>
            </a:r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(1991-2009)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Prima della crisi,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è un piccolo partito.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Nelle politiche del 1993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Coalizione di sinistra e del progresso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 fallisce la soglia di sbarramento del 3% e rimane escluso dal parlamento.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 quelle del 2009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 (Coalizione di sinistra radicale)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arriva al 5%.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leadership del partito è formata da due componenti storici: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Gli ex-filosovietici usciti dal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(per la precisione, rimasti nel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dopo l’uscita del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nel 1991).</a:t>
            </a:r>
          </a:p>
          <a:p>
            <a:pPr marL="914400" lvl="1" indent="-457200">
              <a:buFont typeface="+mj-lt"/>
              <a:buAutoNum type="arabicPeriod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914400" lvl="1" indent="-457200">
              <a:buFont typeface="+mj-lt"/>
              <a:buAutoNum type="arabicPeriod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L’opposizione interna al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che ha osteggiato la trasformazione del partito in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Sinistra greca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(1987); una specie di Rifondazione comunista dopo la Svolta della Bolognina (1989) e il Congresso di Rimini (1991).</a:t>
            </a:r>
          </a:p>
        </p:txBody>
      </p:sp>
    </p:spTree>
    <p:extLst>
      <p:ext uri="{BB962C8B-B14F-4D97-AF65-F5344CB8AC3E}">
        <p14:creationId xmlns:p14="http://schemas.microsoft.com/office/powerpoint/2010/main" val="2675940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L’ascesa di </a:t>
            </a:r>
            <a:r>
              <a:rPr lang="it-IT" sz="32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Tsipras</a:t>
            </a:r>
            <a:endParaRPr lang="it-IT" sz="32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1989: Si iscrive alla Gioventù comunista (filosovietica) il giorno dopo la caduta del Muro di Berlino (…)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1991: Esce dal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rimane nel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Attivo nelle occupazioni di scuole.</a:t>
            </a:r>
            <a:endParaRPr lang="el-GR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l-GR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l-GR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1999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-</a:t>
            </a:r>
            <a:r>
              <a:rPr lang="el-GR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2003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: Segretario della federazione giovanile del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SYN/SYRIZA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Genova 2001: Tenta lo sbarco ad Ancona. Viene fermato dai carabinieri.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2006: Elezioni amministrative. Candidato sindaco di Atene. Ottiene un buon risultato: 10,5%.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2008: Congresso del partito. Viene eletto Presidente con due terzi dei voti dei delegati.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2015: Diventa PM all’età di 40 anni.</a:t>
            </a:r>
          </a:p>
        </p:txBody>
      </p:sp>
    </p:spTree>
    <p:extLst>
      <p:ext uri="{BB962C8B-B14F-4D97-AF65-F5344CB8AC3E}">
        <p14:creationId xmlns:p14="http://schemas.microsoft.com/office/powerpoint/2010/main" val="202843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Tsipras</a:t>
            </a:r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Gennaio 2015: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vince le politiche con 36,3%, e forma un governo di coalizione. Partner minore: la destra «patriotica» dei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Greci indipendenti (ANEL)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il cui leader diventa Ministro della difesa. (Nigel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Farage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e Beppe Grillo partecipano al congresso di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ANEL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nel 2014.)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e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ANEL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hanno vinto le elezioni promettendo la fine dell’austerità. Parte il negoziato pasticciato di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Varoufakis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Ministro delle finanze, con gli europei.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Schäuble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suo controparte tedesco, offre alla Grecia «aiuti umanitari» in cambio della sua uscita («temporanea») dall’Euro.</a:t>
            </a:r>
          </a:p>
        </p:txBody>
      </p:sp>
    </p:spTree>
    <p:extLst>
      <p:ext uri="{BB962C8B-B14F-4D97-AF65-F5344CB8AC3E}">
        <p14:creationId xmlns:p14="http://schemas.microsoft.com/office/powerpoint/2010/main" val="2571437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Referendum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Luglio 2015: Il governo greco respinge l’offerta europea di un rinnovo dei programmi di salvataggio in cambio di austerità e riforme, e chiama i cittadini al referendum.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Invece di andare a Bruxelles, dove è atteso,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Tsipras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va a Mosca. Nel suo discorso parla di Greci popolo del mare, abituato a lasciare il porto per affrontare le onde. Qualche anno dopo emergerà che Vladimir Putin gli nega gli aiuti sperati, e gli consiglia di non rompere con l’Ue. Altri emissari di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Tsipras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vanno in Venezuela, e in Cina. Tornano tutti a mani vuote.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fronte del «No» (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 – ANEL - Alba dorata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 vince con 61,3%.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Aut aut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degli europei.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Capitolazione di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Tsipras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Terzo programma di austerità.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Varoufakis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si dimette. Esce l’ala anti-Ue (un terzo del Comitato centrale).</a:t>
            </a:r>
          </a:p>
        </p:txBody>
      </p:sp>
    </p:spTree>
    <p:extLst>
      <p:ext uri="{BB962C8B-B14F-4D97-AF65-F5344CB8AC3E}">
        <p14:creationId xmlns:p14="http://schemas.microsoft.com/office/powerpoint/2010/main" val="600011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Tsipras</a:t>
            </a:r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Settembre 2015: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e ANEL vincono di nuovo le elezioni politiche, perdendo 1 punto percentuale a testa, e formano un nuovo governo di coalizione, simile a quello precedente.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legislatura sarà segnata dal cinismo, dall’incompetenza, dal nepotismo, e dai tentativi continui del governo di minare l’indipendenza della giustizia e dei media.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Agosto 2018: Incendi a Mati (a 29 km da Atene). 100+ persone perdono la vita. Irreversibile declino del consenso al governo.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Maggio 2019: Il partito di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Nea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Dimokratia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sotto la leadership centrista di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Mitsotakis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(figlio), stacca di 10 punti percentuali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Luglio 2019: Elezioni anticipate. Vince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Nea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Dimokratia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Fine della parentesi populista.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SYRIZA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all’opposizione.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50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L’antieuropeismo di sinistra in Grecia oggi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crisi ha minato la fiducia nell’Ue dei cittadini dei paesi maggiormente colpiti, ed ha alimentato l’antieuropeismo (in Grecia come nell’Italia).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L’esperienza degli ultimi 5-6 anni ha screditato il populismo di sinistra.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0C4BDDF8-E805-404D-B9BC-8E09C323A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527" y="2934593"/>
            <a:ext cx="4711700" cy="2311400"/>
          </a:xfrm>
          <a:prstGeom prst="rect">
            <a:avLst/>
          </a:prstGeom>
        </p:spPr>
      </p:pic>
      <p:sp>
        <p:nvSpPr>
          <p:cNvPr id="5" name="Text Box 11">
            <a:extLst>
              <a:ext uri="{FF2B5EF4-FFF2-40B4-BE49-F238E27FC236}">
                <a16:creationId xmlns:a16="http://schemas.microsoft.com/office/drawing/2014/main" id="{A095552F-5B5C-3F45-9B9E-1E4281F1D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152" y="2773952"/>
            <a:ext cx="364564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Negli anni recenti la fiducia nell’Ue ha mostrato segni di recupero.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 Italia (49%), è tornata vicina al 51% del 2008.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 Grecia (36%), resta lontana dal 62% del 2008.</a:t>
            </a: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C2159A6A-6C58-3C48-8BF9-6364CE951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527" y="5282331"/>
            <a:ext cx="47117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it-IT" sz="1000" i="1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rPr>
              <a:t>Dati </a:t>
            </a:r>
            <a:r>
              <a:rPr lang="it-IT" sz="1000" i="1" dirty="0" err="1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rPr>
              <a:t>Eurobarometro</a:t>
            </a:r>
            <a:r>
              <a:rPr lang="it-IT" sz="1000" i="1" dirty="0">
                <a:latin typeface="Trebuchet MS" panose="020B070302020209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109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saperne di più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Ho trattato alcuni di questi argomenti in: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Matsaganis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M. (2016) To the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brink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and back in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Greece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Current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History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115 (779) 108-113.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Matsaganis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M. (2015) The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trouble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with SYRIZA.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Open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Democracy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Matsaganis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M. (2014) The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catastrophic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Greek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crisis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Current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History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113 (761) 110-116.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Doxiadis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A. &amp;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Matsaganis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M. (2012) National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populism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and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xenophobia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in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Greece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In: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The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threats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of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populism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: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Europe’s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reluctant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radicals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London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: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Counterpoint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  <a:p>
            <a:pPr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Un paio di buoni libri scritti da esperti del fenomeno populista: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Mudde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C. (2017)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SYRIZA: The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failure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of the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populist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promise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Palgrave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Macmillan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Pappas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T. (2014)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Populism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and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crisis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politics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in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Greece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Palgrave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Macmillan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392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Premessa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6" y="1142736"/>
            <a:ext cx="8353197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Non ho i titoli per parlare di antieuropeismo di sinistra in Grecia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da esperto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Posso solo parlarne da osservatore critico, se non addirittura ostile (il mio riferimento politico-culturale è quello del centrosinistra europeista).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Come molti altri, ho partecipato nel dibattito pubblico esploso nel 2010</a:t>
            </a:r>
          </a:p>
          <a:p>
            <a:pPr marL="800100" lvl="1" indent="-342900">
              <a:buFont typeface="Wingdings" pitchFamily="2" charset="2"/>
              <a:buChar char="ü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come opinionista scrivendo articoli su varie testate</a:t>
            </a:r>
          </a:p>
          <a:p>
            <a:pPr marL="800100" lvl="1" indent="-342900">
              <a:buFont typeface="Wingdings" pitchFamily="2" charset="2"/>
              <a:buChar char="ü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come esponente di una posizione minoritaria (che le cause della crisi del debito erano largamente interne), e infine</a:t>
            </a:r>
          </a:p>
          <a:p>
            <a:pPr marL="800100" lvl="1" indent="-342900">
              <a:buFont typeface="Wingdings" pitchFamily="2" charset="2"/>
              <a:buChar char="ü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800100" lvl="1" indent="-342900"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come candidato (non eletto) alle elezioni politiche del 2012 nelle liste di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Sinistra democratica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478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Radici lontane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L’antieuropeismo di sinistra (e di una grossa fetta della società) in Grecia fa parte di un fenomeno più vasto che è l’anti-occidentalismo.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Non sto qua a raccontarvi dell’assedio di Costantinopoli del 1204 dai crociati, che ha indebolito fatalmente l’impero bizantino due secoli e mezzo prima della sua caduta definitiva nel 1453.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diffidenza nei confronti degli occidentali fa parte della visione del mondo della Chiesa ortodossa greca che ha sicuramente influenzato quella di molti greci.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Connessa a questa diffidenza è la benevolenza istintiva (e difficilmente giustificata da fatti reali) nei confronti dei russi.</a:t>
            </a:r>
          </a:p>
        </p:txBody>
      </p:sp>
    </p:spTree>
    <p:extLst>
      <p:ext uri="{BB962C8B-B14F-4D97-AF65-F5344CB8AC3E}">
        <p14:creationId xmlns:p14="http://schemas.microsoft.com/office/powerpoint/2010/main" val="290714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secondo dopoguerra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1945-1947: Crisi umanitaria evitata dagli aiuti dell’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Unrra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United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Nations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Relief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and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Rehabilitation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Administration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), precursore del Piano Marshall.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1946-1949: Guerra civile. Intervento dei britannici, presto sostituiti dagli americani. Sconfitta dei comunisti. Legge marziale.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fuori legge.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Anni 1950: Governi di destra monarchica e vendicativa. Persecuzione e discriminazione dei comunisti e dei loro alleati.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Ricostruzione: Scambi commerciali con i paesi occidentali, ma anche con gli Stati membri del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Comecon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(Unione sovietica e i suoi satelliti).</a:t>
            </a:r>
          </a:p>
        </p:txBody>
      </p:sp>
    </p:spTree>
    <p:extLst>
      <p:ext uri="{BB962C8B-B14F-4D97-AF65-F5344CB8AC3E}">
        <p14:creationId xmlns:p14="http://schemas.microsoft.com/office/powerpoint/2010/main" val="1611512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Accordo di associazione Grecia-Cee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1957: Partono i negoziati per la definizione dei termini dell’associazione tra la Grecia e la Comunità economica europea.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prospettiva di un ulteriore avvicinamento del paese all’Europa occidentale (nel contesto di piena Guerra fredda) viene osteggiata dall’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ΕΔΑ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Sinistra unita democratica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discorso dell’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ΕΔΑ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enfatizza il rapporto disuguale («dipendenza») e la minaccia alla competitività dell’economia nazionale («salto nel vuoto», «le piccole e medie imprese finiranno in pasto ai leoni»).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1962: Entra in vigore l'accordo di associazione tra la Grecia e la Comunità economica europea.</a:t>
            </a:r>
          </a:p>
        </p:txBody>
      </p:sp>
    </p:spTree>
    <p:extLst>
      <p:ext uri="{BB962C8B-B14F-4D97-AF65-F5344CB8AC3E}">
        <p14:creationId xmlns:p14="http://schemas.microsoft.com/office/powerpoint/2010/main" val="3881677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Dittatura militare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1967: Colpo di stato. Sospensione della Costituzione. I colonnelli al governo.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Per paradosso, la persecuzione di tutti i democratici mette fine all’isolamento della sinistra, e contribuisce all’avvicinamento di molti ex avversari.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L’affermazione di una dittatura militare nella «culla della democrazia» provoca un’ondata di indignazione in tutta Europa.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Consiglio d’Europa espelle la Grecia. La Cee sospende l'accordo di associazione. Il prestito europeo del 1962-1967 non viene rinnovato. I sussidi europei agli agricoltori greci vengono congelati. Molti governi europei offrono sostegno agli oppositori greci.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Cresce l’europeismo di sinistra.</a:t>
            </a:r>
          </a:p>
        </p:txBody>
      </p:sp>
    </p:spTree>
    <p:extLst>
      <p:ext uri="{BB962C8B-B14F-4D97-AF65-F5344CB8AC3E}">
        <p14:creationId xmlns:p14="http://schemas.microsoft.com/office/powerpoint/2010/main" val="62809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Scissione del </a:t>
            </a:r>
            <a:r>
              <a:rPr lang="it-IT" sz="3200" dirty="0" err="1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Pcg</a:t>
            </a:r>
            <a:endParaRPr lang="it-IT" sz="32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1968: Primavera di Praga.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La maggioranza del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Bureau dell’interno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del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(che coordina i militanti comunisti attivi in Grecia) simpatizza con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Dubček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e denuncia l’intervento sovietico.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Invece la maggioranza del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Bureau dell’esterno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(la leadership comunista nell’Urss e nei suoi satelliti) mantiene la fede filosovietica.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Molti attivisti in esilio, in Italia ed altri paesi europei, optano per il 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Bureau dell’interno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presto costituito in partito («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dell’interno»).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diventa una delle forze principali della resistenza democratica, e dell’unità di tutti gli oppositori alla dittatura militare.</a:t>
            </a:r>
          </a:p>
        </p:txBody>
      </p:sp>
    </p:spTree>
    <p:extLst>
      <p:ext uri="{BB962C8B-B14F-4D97-AF65-F5344CB8AC3E}">
        <p14:creationId xmlns:p14="http://schemas.microsoft.com/office/powerpoint/2010/main" val="25880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Ripristino della democrazia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1974: Caduta dei colonelli. Legalizzazione del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(e del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dell’interno). Referendum sulla forma istituzionale dello Stato. Vittoria della Repubblica (69,2%). Il partito del centrodestra, la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Nea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Dimokratia</a:t>
            </a:r>
            <a:r>
              <a:rPr lang="it-IT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di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Karamanlis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vince le elezioni politiche (54,4%).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sposa l’eurocomunismo, si batte per un «socialismo libero e democratico», e sostiene con entusiasmo l’adesione all’Ue. Scambi politici e intellettuali con il Pci. I militanti leggono Gramsci, Berlinguer, Ingrao, Vacca (e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Poulantzas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e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Althusser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…)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vince le battaglie culturali e perde tutte le battaglie politiche. Il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«ortodosso» esce vincitore dalla lite in famiglia.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Ascesa meteorica del partito socialista (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 di Andreas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Papandreou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, che si presenta come movimento terzomondista, ferocemente critico alla socialdemocrazia (che denuncia come sostenitrice del capitalismo).</a:t>
            </a:r>
          </a:p>
        </p:txBody>
      </p:sp>
    </p:spTree>
    <p:extLst>
      <p:ext uri="{BB962C8B-B14F-4D97-AF65-F5344CB8AC3E}">
        <p14:creationId xmlns:p14="http://schemas.microsoft.com/office/powerpoint/2010/main" val="253701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3372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it-IT" sz="3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Adesione all’Ue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527" y="1142736"/>
            <a:ext cx="820494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1981: La Grecia diventa il decimo Stato membro dell’Unione europea.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Il trattato viene firmato dal governo greco. I tre deputati del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dell’interno (e della quasi defunta </a:t>
            </a:r>
            <a:r>
              <a:rPr lang="el-GR" sz="2000" i="1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ΕΔΑ</a:t>
            </a:r>
            <a:r>
              <a:rPr lang="el-GR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sono gli unici rappresentanti dell’opposizione alla cerimonia d’adesione.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I due partiti maggiori dell’opposizione (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e </a:t>
            </a:r>
            <a:r>
              <a:rPr lang="it-IT" sz="2000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Pcg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) declinano l’invito e scendono in piazza, per manifestarsi contro «Ue e Nato, lo stesso sindacato».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it-IT" sz="2000" dirty="0">
              <a:solidFill>
                <a:srgbClr val="0070C0"/>
              </a:solidFill>
              <a:latin typeface="Calibri" panose="020F0502020204030204" pitchFamily="34" charset="0"/>
              <a:ea typeface="ＭＳ Ｐゴシック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Campagna elettorale: </a:t>
            </a:r>
            <a:r>
              <a:rPr lang="it-IT" sz="2000" i="1" dirty="0" err="1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Pasok</a:t>
            </a:r>
            <a:r>
              <a:rPr lang="it-IT" sz="2000" dirty="0">
                <a:solidFill>
                  <a:srgbClr val="0070C0"/>
                </a:solidFill>
                <a:latin typeface="Calibri" panose="020F0502020204030204" pitchFamily="34" charset="0"/>
                <a:ea typeface="ＭＳ Ｐゴシック"/>
                <a:cs typeface="Calibri" panose="020F0502020204030204" pitchFamily="34" charset="0"/>
              </a:rPr>
              <a:t> promette un referendum sull’adesione della Grecia all’Ue (la quale osteggia).</a:t>
            </a:r>
          </a:p>
        </p:txBody>
      </p:sp>
    </p:spTree>
    <p:extLst>
      <p:ext uri="{BB962C8B-B14F-4D97-AF65-F5344CB8AC3E}">
        <p14:creationId xmlns:p14="http://schemas.microsoft.com/office/powerpoint/2010/main" val="1775069305"/>
      </p:ext>
    </p:extLst>
  </p:cSld>
  <p:clrMapOvr>
    <a:masterClrMapping/>
  </p:clrMapOvr>
</p:sld>
</file>

<file path=ppt/theme/theme1.xml><?xml version="1.0" encoding="utf-8"?>
<a:theme xmlns:a="http://schemas.openxmlformats.org/drawingml/2006/main" name="PO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POLI</Template>
  <TotalTime>6964</TotalTime>
  <Words>2178</Words>
  <Application>Microsoft Macintosh PowerPoint</Application>
  <PresentationFormat>Presentazione su schermo (4:3)</PresentationFormat>
  <Paragraphs>203</Paragraphs>
  <Slides>19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POLI</vt:lpstr>
      <vt:lpstr>L’antieuropeismo di sinistra: Il caso greco   Manos Matsaganis   Martedì 26 ottobre 2021 Ciclo di incontri sull’Europa Europa anni ‘20 L’Europa e i suoi nemici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Area Servizi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/>
  <cp:lastModifiedBy>Emmanuel Matsaganis</cp:lastModifiedBy>
  <cp:revision>419</cp:revision>
  <cp:lastPrinted>2021-09-26T11:07:55Z</cp:lastPrinted>
  <dcterms:created xsi:type="dcterms:W3CDTF">2015-05-26T12:27:57Z</dcterms:created>
  <dcterms:modified xsi:type="dcterms:W3CDTF">2021-10-26T16:51:25Z</dcterms:modified>
</cp:coreProperties>
</file>